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6"/>
  </p:notesMasterIdLst>
  <p:sldIdLst>
    <p:sldId id="281" r:id="rId2"/>
    <p:sldId id="319" r:id="rId3"/>
    <p:sldId id="320" r:id="rId4"/>
    <p:sldId id="321" r:id="rId5"/>
    <p:sldId id="322" r:id="rId6"/>
    <p:sldId id="323" r:id="rId7"/>
    <p:sldId id="324" r:id="rId8"/>
    <p:sldId id="325" r:id="rId9"/>
    <p:sldId id="326" r:id="rId10"/>
    <p:sldId id="339" r:id="rId11"/>
    <p:sldId id="328" r:id="rId12"/>
    <p:sldId id="329" r:id="rId13"/>
    <p:sldId id="330" r:id="rId14"/>
    <p:sldId id="331" r:id="rId15"/>
    <p:sldId id="333" r:id="rId16"/>
    <p:sldId id="332" r:id="rId17"/>
    <p:sldId id="353" r:id="rId18"/>
    <p:sldId id="367" r:id="rId19"/>
    <p:sldId id="352" r:id="rId20"/>
    <p:sldId id="356" r:id="rId21"/>
    <p:sldId id="341" r:id="rId22"/>
    <p:sldId id="327" r:id="rId23"/>
    <p:sldId id="343" r:id="rId24"/>
    <p:sldId id="344" r:id="rId25"/>
    <p:sldId id="345" r:id="rId26"/>
    <p:sldId id="346" r:id="rId27"/>
    <p:sldId id="347" r:id="rId28"/>
    <p:sldId id="354" r:id="rId29"/>
    <p:sldId id="335" r:id="rId30"/>
    <p:sldId id="355" r:id="rId31"/>
    <p:sldId id="280" r:id="rId32"/>
    <p:sldId id="257" r:id="rId33"/>
    <p:sldId id="317" r:id="rId34"/>
    <p:sldId id="361" r:id="rId35"/>
    <p:sldId id="362" r:id="rId36"/>
    <p:sldId id="360" r:id="rId37"/>
    <p:sldId id="363" r:id="rId38"/>
    <p:sldId id="260" r:id="rId39"/>
    <p:sldId id="297" r:id="rId40"/>
    <p:sldId id="295" r:id="rId41"/>
    <p:sldId id="261" r:id="rId42"/>
    <p:sldId id="262" r:id="rId43"/>
    <p:sldId id="266" r:id="rId44"/>
    <p:sldId id="267" r:id="rId45"/>
    <p:sldId id="268" r:id="rId46"/>
    <p:sldId id="298" r:id="rId47"/>
    <p:sldId id="299" r:id="rId48"/>
    <p:sldId id="364" r:id="rId49"/>
    <p:sldId id="274" r:id="rId50"/>
    <p:sldId id="365" r:id="rId51"/>
    <p:sldId id="275" r:id="rId52"/>
    <p:sldId id="276" r:id="rId53"/>
    <p:sldId id="300" r:id="rId54"/>
    <p:sldId id="302" r:id="rId55"/>
    <p:sldId id="303" r:id="rId56"/>
    <p:sldId id="296" r:id="rId57"/>
    <p:sldId id="306" r:id="rId58"/>
    <p:sldId id="358" r:id="rId59"/>
    <p:sldId id="357" r:id="rId60"/>
    <p:sldId id="309" r:id="rId61"/>
    <p:sldId id="310" r:id="rId62"/>
    <p:sldId id="314" r:id="rId63"/>
    <p:sldId id="278" r:id="rId64"/>
    <p:sldId id="279" r:id="rId65"/>
  </p:sldIdLst>
  <p:sldSz cx="9144000" cy="6858000" type="screen4x3"/>
  <p:notesSz cx="6858000" cy="9144000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384" y="-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D161D80-1804-4DEB-B63A-C1F67651014C}" type="datetimeFigureOut">
              <a:rPr lang="pl-PL"/>
              <a:pPr>
                <a:defRPr/>
              </a:pPr>
              <a:t>2023-09-02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l-PL" noProof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noProof="0" smtClean="0"/>
              <a:t>Kliknij, aby edytować style wzorca tekstu</a:t>
            </a:r>
          </a:p>
          <a:p>
            <a:pPr lvl="1"/>
            <a:r>
              <a:rPr lang="pl-PL" noProof="0" smtClean="0"/>
              <a:t>Drugi poziom</a:t>
            </a:r>
          </a:p>
          <a:p>
            <a:pPr lvl="2"/>
            <a:r>
              <a:rPr lang="pl-PL" noProof="0" smtClean="0"/>
              <a:t>Trzeci poziom</a:t>
            </a:r>
          </a:p>
          <a:p>
            <a:pPr lvl="3"/>
            <a:r>
              <a:rPr lang="pl-PL" noProof="0" smtClean="0"/>
              <a:t>Czwarty poziom</a:t>
            </a:r>
          </a:p>
          <a:p>
            <a:pPr lvl="4"/>
            <a:r>
              <a:rPr lang="pl-PL" noProof="0" smtClean="0"/>
              <a:t>Piąty poziom</a:t>
            </a:r>
            <a:endParaRPr lang="pl-PL" noProof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E17AB3E-3829-4CB2-B9C3-9B1AA321693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59396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33AA217-AE1E-41F8-874C-7ABA3213DE44}" type="slidenum">
              <a:rPr lang="pl-PL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56</a:t>
            </a:fld>
            <a:endParaRPr lang="pl-PL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A0CF6B-FCE4-431C-8A2E-CA24F83F6342}" type="datetimeFigureOut">
              <a:rPr lang="pl-PL"/>
              <a:pPr>
                <a:defRPr/>
              </a:pPr>
              <a:t>2023-09-02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9EF8C-93E1-4D27-8A44-D3F3CF15772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B1CB4C-5A74-4A46-9088-B60300238445}" type="datetimeFigureOut">
              <a:rPr lang="pl-PL"/>
              <a:pPr>
                <a:defRPr/>
              </a:pPr>
              <a:t>2023-09-02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FE303E-3D9B-44F3-9C24-C9A79831508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C261C-8D91-4C33-967B-5794591D3689}" type="datetimeFigureOut">
              <a:rPr lang="pl-PL"/>
              <a:pPr>
                <a:defRPr/>
              </a:pPr>
              <a:t>2023-09-02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40CDA8-F943-488A-8E94-9D2A5FEFA48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9C0225-09DA-48F9-B0A2-48E1AB6F982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7B7DDE-0536-4B68-B297-DD650DF2D93B}" type="datetimeFigureOut">
              <a:rPr lang="pl-PL"/>
              <a:pPr>
                <a:defRPr/>
              </a:pPr>
              <a:t>2023-09-02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B136F3-6687-4FE5-BCA0-1482736C1E8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410C13-44CE-42E2-8956-85A443F3B884}" type="datetimeFigureOut">
              <a:rPr lang="pl-PL"/>
              <a:pPr>
                <a:defRPr/>
              </a:pPr>
              <a:t>2023-09-02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2297BD-DF93-4C3D-BD20-978F32BEF81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88F3B3-D466-4666-9B82-B4DBC9E93A31}" type="datetimeFigureOut">
              <a:rPr lang="pl-PL"/>
              <a:pPr>
                <a:defRPr/>
              </a:pPr>
              <a:t>2023-09-02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F93DCD-F660-4BED-9913-01BC6486036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A78AC-3804-46BF-BE83-8BE6A8DB5D6F}" type="datetimeFigureOut">
              <a:rPr lang="pl-PL"/>
              <a:pPr>
                <a:defRPr/>
              </a:pPr>
              <a:t>2023-09-02</a:t>
            </a:fld>
            <a:endParaRPr lang="pl-PL"/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185B87-9211-4103-B2D4-3E20CE77A4C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E3D629-6D7B-47FD-A989-D826D3F8BA73}" type="datetimeFigureOut">
              <a:rPr lang="pl-PL"/>
              <a:pPr>
                <a:defRPr/>
              </a:pPr>
              <a:t>2023-09-02</a:t>
            </a:fld>
            <a:endParaRPr lang="pl-PL"/>
          </a:p>
        </p:txBody>
      </p:sp>
      <p:sp>
        <p:nvSpPr>
          <p:cNvPr id="4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0BF25D-BB8E-47C7-928E-1DDBD519CF1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BDCC54-6CBD-4011-9EA0-635334008F25}" type="datetimeFigureOut">
              <a:rPr lang="pl-PL"/>
              <a:pPr>
                <a:defRPr/>
              </a:pPr>
              <a:t>2023-09-02</a:t>
            </a:fld>
            <a:endParaRPr lang="pl-PL"/>
          </a:p>
        </p:txBody>
      </p:sp>
      <p:sp>
        <p:nvSpPr>
          <p:cNvPr id="3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C0968C-F5A7-419B-9F11-EBF0B5DB555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889AE1-98FF-429A-84A2-647C63E42F3B}" type="datetimeFigureOut">
              <a:rPr lang="pl-PL"/>
              <a:pPr>
                <a:defRPr/>
              </a:pPr>
              <a:t>2023-09-02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12DE48-9E03-4EE8-9D38-526E6DD60BD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B5B2EF-D8CF-48CB-BDFC-B84A534C904D}" type="datetimeFigureOut">
              <a:rPr lang="pl-PL"/>
              <a:pPr>
                <a:defRPr/>
              </a:pPr>
              <a:t>2023-09-02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C28F30-79ED-47D0-B5B2-FBFD3B00AF8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>
            <a:alpha val="65881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 wzorca tytułu</a:t>
            </a:r>
          </a:p>
        </p:txBody>
      </p:sp>
      <p:sp>
        <p:nvSpPr>
          <p:cNvPr id="4099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E031B1A-6EEF-4301-8C67-915F3FA4F6D7}" type="datetimeFigureOut">
              <a:rPr lang="pl-PL"/>
              <a:pPr>
                <a:defRPr/>
              </a:pPr>
              <a:t>2023-09-02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3447D63-42BD-4A7E-80ED-042980B805C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  <p:sldLayoutId id="2147483796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Ewa\Desktop\kurs-zezy%20sko&#347;ne%20CZD.2023\Ruchomosc.mp4" TargetMode="Externa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Ewa\Desktop\kurs-zezy%20sko&#347;ne%20CZD.2023\Test%20Bielschowskiego%20skr&#243;t..mp4" TargetMode="Externa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Ewa\Desktop\kurs-zezy%20sko&#347;ne%20CZD.2023\20230825_122932.mp4" TargetMode="Externa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1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Ewa\Desktop\kurs-zezy%20sko&#347;ne%20CZD.2023\CT.mp4" TargetMode="External"/><Relationship Id="rId5" Type="http://schemas.openxmlformats.org/officeDocument/2006/relationships/image" Target="../media/image35.png"/><Relationship Id="rId4" Type="http://schemas.openxmlformats.org/officeDocument/2006/relationships/image" Target="../media/image1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Ewa\Desktop\kurs-zezy%20sko&#347;ne%20CZD.2023\3%23parks.mp4" TargetMode="Externa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Ewa\Desktop\kurs-zezy%20sko&#347;ne%20CZD.2023\Injekcja%20botuliny%20III.mpg" TargetMode="Externa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Ewa\Desktop\kurs-zezy%20sko&#347;ne%20CZD.2023\Tenotomia%20totalis.mpg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Ewa\Desktop\kurs-zezy%20sko&#347;ne%20CZD.2023\Tenotomia%20partialis.mpg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856984" cy="2223343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DIAGNOSTYKA I LECZENIE  </a:t>
            </a:r>
            <a:br>
              <a:rPr lang="pl-PL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pl-PL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ZEZA SKOŚNEGO</a:t>
            </a:r>
            <a:endParaRPr lang="pl-PL" sz="4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3717032"/>
            <a:ext cx="9144000" cy="314096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l-PL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     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l-PL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  EWA  </a:t>
            </a:r>
            <a:r>
              <a:rPr lang="pl-PL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OLESZCZYŃSKA-PROST</a:t>
            </a:r>
            <a:endParaRPr lang="pl-PL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l-PL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l-PL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 </a:t>
            </a:r>
            <a:r>
              <a:rPr lang="pl-PL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CENTRUM  OKULISTYKI  DZIECIĘCEJ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l-PL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           WARSZAWA-ANIN                 </a:t>
            </a:r>
            <a:r>
              <a:rPr lang="pl-PL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www.okulistykadziecieca.pl</a:t>
            </a:r>
            <a:endParaRPr lang="pl-PL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pl-PL" dirty="0">
              <a:solidFill>
                <a:srgbClr val="FF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1988840"/>
            <a:ext cx="4443893" cy="1518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\\Ewalap\d\EWA\Dowód osobisty (format cyfrowy)-492x633 px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43826" y="3771632"/>
            <a:ext cx="2400174" cy="308636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Zez skośny dolny</a:t>
            </a:r>
            <a:br>
              <a:rPr lang="pl-P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/</a:t>
            </a:r>
            <a:r>
              <a:rPr lang="pl-PL" sz="3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strabismus</a:t>
            </a:r>
            <a:r>
              <a:rPr lang="pl-P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3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obliquus</a:t>
            </a:r>
            <a:r>
              <a:rPr lang="pl-P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3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inferioris</a:t>
            </a:r>
            <a:r>
              <a:rPr lang="pl-PL" sz="3600" dirty="0" smtClean="0">
                <a:solidFill>
                  <a:srgbClr val="FFFF00"/>
                </a:solidFill>
              </a:rPr>
              <a:t>/</a:t>
            </a:r>
            <a:endParaRPr lang="pl-PL" sz="3600" dirty="0"/>
          </a:p>
        </p:txBody>
      </p:sp>
      <p:pic>
        <p:nvPicPr>
          <p:cNvPr id="57349" name="Picture 5" descr="C:\Users\Ewa\Desktop\Kopia DSCN0678.JPG"/>
          <p:cNvPicPr>
            <a:picLocks noChangeAspect="1" noChangeArrowheads="1"/>
          </p:cNvPicPr>
          <p:nvPr/>
        </p:nvPicPr>
        <p:blipFill>
          <a:blip r:embed="rId2" cstate="print"/>
          <a:srcRect b="14468"/>
          <a:stretch>
            <a:fillRect/>
          </a:stretch>
        </p:blipFill>
        <p:spPr bwMode="auto">
          <a:xfrm>
            <a:off x="323528" y="1772816"/>
            <a:ext cx="2694573" cy="1728192"/>
          </a:xfrm>
          <a:prstGeom prst="rect">
            <a:avLst/>
          </a:prstGeom>
          <a:noFill/>
        </p:spPr>
      </p:pic>
      <p:pic>
        <p:nvPicPr>
          <p:cNvPr id="57350" name="Picture 6" descr="C:\Users\Ewa\Desktop\Kopia DSCN0682.JPG"/>
          <p:cNvPicPr>
            <a:picLocks noChangeAspect="1" noChangeArrowheads="1"/>
          </p:cNvPicPr>
          <p:nvPr/>
        </p:nvPicPr>
        <p:blipFill>
          <a:blip r:embed="rId3" cstate="print"/>
          <a:srcRect b="13708"/>
          <a:stretch>
            <a:fillRect/>
          </a:stretch>
        </p:blipFill>
        <p:spPr bwMode="auto">
          <a:xfrm>
            <a:off x="6038345" y="1700808"/>
            <a:ext cx="2782127" cy="1800200"/>
          </a:xfrm>
          <a:prstGeom prst="rect">
            <a:avLst/>
          </a:prstGeom>
          <a:noFill/>
        </p:spPr>
      </p:pic>
      <p:pic>
        <p:nvPicPr>
          <p:cNvPr id="57358" name="Picture 14" descr="D:\EWA\Zdjęcia Hertza\Kopia DSCN0676.JPG"/>
          <p:cNvPicPr>
            <a:picLocks noChangeAspect="1" noChangeArrowheads="1"/>
          </p:cNvPicPr>
          <p:nvPr/>
        </p:nvPicPr>
        <p:blipFill>
          <a:blip r:embed="rId4" cstate="print"/>
          <a:srcRect t="3275" b="14838"/>
          <a:stretch>
            <a:fillRect/>
          </a:stretch>
        </p:blipFill>
        <p:spPr bwMode="auto">
          <a:xfrm>
            <a:off x="3131840" y="1700808"/>
            <a:ext cx="2678138" cy="1800200"/>
          </a:xfrm>
          <a:prstGeom prst="rect">
            <a:avLst/>
          </a:prstGeom>
          <a:noFill/>
        </p:spPr>
      </p:pic>
      <p:pic>
        <p:nvPicPr>
          <p:cNvPr id="3074" name="Picture 2" descr="C:\Users\Ewa\Desktop\Nowy folder\20230816_120400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 l="8926" r="15065"/>
          <a:stretch>
            <a:fillRect/>
          </a:stretch>
        </p:blipFill>
        <p:spPr bwMode="auto">
          <a:xfrm>
            <a:off x="467544" y="4005064"/>
            <a:ext cx="3368565" cy="2492896"/>
          </a:xfrm>
          <a:prstGeom prst="rect">
            <a:avLst/>
          </a:prstGeom>
          <a:noFill/>
        </p:spPr>
      </p:pic>
      <p:pic>
        <p:nvPicPr>
          <p:cNvPr id="3075" name="Picture 3" descr="C:\Users\Ewa\Desktop\Nowy folder\20230816_120350.jpg"/>
          <p:cNvPicPr>
            <a:picLocks noChangeAspect="1" noChangeArrowheads="1"/>
          </p:cNvPicPr>
          <p:nvPr/>
        </p:nvPicPr>
        <p:blipFill>
          <a:blip r:embed="rId6" cstate="print"/>
          <a:srcRect r="29716"/>
          <a:stretch>
            <a:fillRect/>
          </a:stretch>
        </p:blipFill>
        <p:spPr bwMode="auto">
          <a:xfrm>
            <a:off x="4716016" y="3933056"/>
            <a:ext cx="3312368" cy="265098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96752"/>
          </a:xfrm>
        </p:spPr>
        <p:txBody>
          <a:bodyPr/>
          <a:lstStyle/>
          <a:p>
            <a:r>
              <a:rPr lang="pl-P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Badanie ruchu w 9 kierunkach spojrzenia</a:t>
            </a:r>
            <a:endParaRPr lang="pl-PL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4653136"/>
            <a:ext cx="5691080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Ruchomosc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787691" y="1016732"/>
            <a:ext cx="4800533" cy="3600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/>
          <a:lstStyle/>
          <a:p>
            <a:r>
              <a:rPr lang="pl-P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TORTICOLLIS  OCULARIS</a:t>
            </a:r>
            <a:br>
              <a:rPr lang="pl-P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l-PL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4437112"/>
            <a:ext cx="6480720" cy="2213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7" name="Picture 1" descr="D:\EWA\Zdjęcia Hertza\A (16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36712"/>
            <a:ext cx="4464496" cy="3348372"/>
          </a:xfrm>
          <a:prstGeom prst="rect">
            <a:avLst/>
          </a:prstGeom>
          <a:noFill/>
        </p:spPr>
      </p:pic>
      <p:pic>
        <p:nvPicPr>
          <p:cNvPr id="2050" name="Picture 2" descr="C:\Users\Ewa\Desktop\IX-47.jpg"/>
          <p:cNvPicPr>
            <a:picLocks noChangeAspect="1" noChangeArrowheads="1"/>
          </p:cNvPicPr>
          <p:nvPr/>
        </p:nvPicPr>
        <p:blipFill>
          <a:blip r:embed="rId4" cstate="print"/>
          <a:srcRect l="13851" r="57219" b="69731"/>
          <a:stretch>
            <a:fillRect/>
          </a:stretch>
        </p:blipFill>
        <p:spPr bwMode="auto">
          <a:xfrm>
            <a:off x="5436096" y="836712"/>
            <a:ext cx="3063995" cy="352531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COVER TEST /DVD –RUCH DRYFUJĄCY/</a:t>
            </a:r>
            <a:br>
              <a:rPr lang="pl-P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l-PL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5229200"/>
            <a:ext cx="3829247" cy="1308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3" name="Picture 1" descr="C:\Users\Ewa\Desktop\DSC01742.JPG"/>
          <p:cNvPicPr>
            <a:picLocks noChangeAspect="1" noChangeArrowheads="1"/>
          </p:cNvPicPr>
          <p:nvPr/>
        </p:nvPicPr>
        <p:blipFill>
          <a:blip r:embed="rId3" cstate="print"/>
          <a:srcRect l="17352" r="16709" b="19794"/>
          <a:stretch>
            <a:fillRect/>
          </a:stretch>
        </p:blipFill>
        <p:spPr bwMode="auto">
          <a:xfrm>
            <a:off x="6012160" y="4721354"/>
            <a:ext cx="2952328" cy="2020014"/>
          </a:xfrm>
          <a:prstGeom prst="rect">
            <a:avLst/>
          </a:prstGeom>
          <a:noFill/>
        </p:spPr>
      </p:pic>
      <p:pic>
        <p:nvPicPr>
          <p:cNvPr id="23554" name="Picture 2" descr="C:\Users\Ewa\Desktop\DSC01738.JPG"/>
          <p:cNvPicPr>
            <a:picLocks noChangeAspect="1" noChangeArrowheads="1"/>
          </p:cNvPicPr>
          <p:nvPr/>
        </p:nvPicPr>
        <p:blipFill>
          <a:blip r:embed="rId4" cstate="print"/>
          <a:srcRect l="14364" t="5716" r="25972" b="13750"/>
          <a:stretch>
            <a:fillRect/>
          </a:stretch>
        </p:blipFill>
        <p:spPr bwMode="auto">
          <a:xfrm>
            <a:off x="3203848" y="2798263"/>
            <a:ext cx="2727523" cy="2070897"/>
          </a:xfrm>
          <a:prstGeom prst="rect">
            <a:avLst/>
          </a:prstGeom>
          <a:noFill/>
        </p:spPr>
      </p:pic>
      <p:pic>
        <p:nvPicPr>
          <p:cNvPr id="23555" name="Picture 3" descr="C:\Users\Ewa\Desktop\DSC01737.JPG"/>
          <p:cNvPicPr>
            <a:picLocks noChangeAspect="1" noChangeArrowheads="1"/>
          </p:cNvPicPr>
          <p:nvPr/>
        </p:nvPicPr>
        <p:blipFill>
          <a:blip r:embed="rId5" cstate="print"/>
          <a:srcRect t="7620" r="18560"/>
          <a:stretch>
            <a:fillRect/>
          </a:stretch>
        </p:blipFill>
        <p:spPr bwMode="auto">
          <a:xfrm>
            <a:off x="21637896" y="14806264"/>
            <a:ext cx="16417824" cy="10475641"/>
          </a:xfrm>
          <a:prstGeom prst="rect">
            <a:avLst/>
          </a:prstGeom>
          <a:noFill/>
        </p:spPr>
      </p:pic>
      <p:pic>
        <p:nvPicPr>
          <p:cNvPr id="23556" name="Picture 4" descr="C:\Users\Ewa\Desktop\DSC01737.JPG"/>
          <p:cNvPicPr>
            <a:picLocks noChangeAspect="1" noChangeArrowheads="1"/>
          </p:cNvPicPr>
          <p:nvPr/>
        </p:nvPicPr>
        <p:blipFill>
          <a:blip r:embed="rId6" cstate="print"/>
          <a:srcRect l="10109" t="4000" r="17891" b="8000"/>
          <a:stretch>
            <a:fillRect/>
          </a:stretch>
        </p:blipFill>
        <p:spPr bwMode="auto">
          <a:xfrm>
            <a:off x="323527" y="980728"/>
            <a:ext cx="2827951" cy="194421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 MADDOXA /POMIAR CYCLOROTACJI/</a:t>
            </a:r>
            <a:br>
              <a:rPr lang="pl-P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l-PL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530" name="Picture 2" descr="D:\EWA\Zdjęcia Hertza\Kopia DSCN07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13454"/>
          <a:stretch>
            <a:fillRect/>
          </a:stretch>
        </p:blipFill>
        <p:spPr bwMode="auto">
          <a:xfrm>
            <a:off x="0" y="1556792"/>
            <a:ext cx="4326512" cy="2808312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199639"/>
            <a:ext cx="4427984" cy="1512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29" name="Picture 1" descr="C:\Users\Ewa\Desktop\VIII-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908720"/>
            <a:ext cx="4211960" cy="2369228"/>
          </a:xfrm>
          <a:prstGeom prst="rect">
            <a:avLst/>
          </a:prstGeom>
          <a:noFill/>
        </p:spPr>
      </p:pic>
      <p:pic>
        <p:nvPicPr>
          <p:cNvPr id="6" name="Obraz 5" descr="VIII-15[2]"/>
          <p:cNvPicPr/>
          <p:nvPr/>
        </p:nvPicPr>
        <p:blipFill>
          <a:blip r:embed="rId5" cstate="print"/>
          <a:srcRect t="66476" r="48145" b="-835"/>
          <a:stretch>
            <a:fillRect/>
          </a:stretch>
        </p:blipFill>
        <p:spPr bwMode="auto">
          <a:xfrm>
            <a:off x="5220072" y="3501008"/>
            <a:ext cx="3456384" cy="335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/>
          <a:lstStyle/>
          <a:p>
            <a:r>
              <a:rPr lang="pl-P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 BIELSCHOWSKI</a:t>
            </a:r>
            <a:r>
              <a:rPr lang="pl-PL" sz="3600" dirty="0" smtClean="0"/>
              <a:t/>
            </a:r>
            <a:br>
              <a:rPr lang="pl-PL" sz="3600" dirty="0" smtClean="0"/>
            </a:br>
            <a:endParaRPr lang="pl-PL" sz="3600" dirty="0"/>
          </a:p>
        </p:txBody>
      </p:sp>
      <p:pic>
        <p:nvPicPr>
          <p:cNvPr id="2050" name="Picture 2" descr="C:\Users\Ewa\Desktop\CT +t.Bielsch\20230823_101700.jpg"/>
          <p:cNvPicPr>
            <a:picLocks noChangeAspect="1" noChangeArrowheads="1"/>
          </p:cNvPicPr>
          <p:nvPr/>
        </p:nvPicPr>
        <p:blipFill>
          <a:blip r:embed="rId3" cstate="print"/>
          <a:srcRect l="10269" r="20563" b="19236"/>
          <a:stretch>
            <a:fillRect/>
          </a:stretch>
        </p:blipFill>
        <p:spPr bwMode="auto">
          <a:xfrm>
            <a:off x="824340" y="836712"/>
            <a:ext cx="2883564" cy="1893939"/>
          </a:xfrm>
          <a:prstGeom prst="rect">
            <a:avLst/>
          </a:prstGeom>
          <a:noFill/>
        </p:spPr>
      </p:pic>
      <p:pic>
        <p:nvPicPr>
          <p:cNvPr id="2051" name="Picture 3" descr="C:\Users\Ewa\Desktop\CT +t.Bielsch\20230823_101653.jpg"/>
          <p:cNvPicPr>
            <a:picLocks noChangeAspect="1" noChangeArrowheads="1"/>
          </p:cNvPicPr>
          <p:nvPr/>
        </p:nvPicPr>
        <p:blipFill>
          <a:blip r:embed="rId4" cstate="print"/>
          <a:srcRect l="6411" r="16653"/>
          <a:stretch>
            <a:fillRect/>
          </a:stretch>
        </p:blipFill>
        <p:spPr bwMode="auto">
          <a:xfrm>
            <a:off x="4644008" y="764704"/>
            <a:ext cx="2592288" cy="1895292"/>
          </a:xfrm>
          <a:prstGeom prst="rect">
            <a:avLst/>
          </a:prstGeom>
          <a:noFill/>
        </p:spPr>
      </p:pic>
      <p:pic>
        <p:nvPicPr>
          <p:cNvPr id="7" name="Test Bielschowskiego skrót.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35134" y="2879938"/>
            <a:ext cx="6864762" cy="386142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-171400"/>
            <a:ext cx="8388424" cy="1512168"/>
          </a:xfrm>
        </p:spPr>
        <p:txBody>
          <a:bodyPr/>
          <a:lstStyle/>
          <a:p>
            <a:r>
              <a:rPr lang="pl-PL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EKRAN  HESSA</a:t>
            </a:r>
            <a:r>
              <a:rPr lang="pl-PL" sz="3600" dirty="0" smtClean="0"/>
              <a:t/>
            </a:r>
            <a:br>
              <a:rPr lang="pl-PL" sz="3600" dirty="0" smtClean="0"/>
            </a:br>
            <a:r>
              <a:rPr lang="pl-PL" sz="3600" dirty="0" smtClean="0"/>
              <a:t/>
            </a:r>
            <a:br>
              <a:rPr lang="pl-PL" sz="3600" dirty="0" smtClean="0"/>
            </a:br>
            <a:endParaRPr lang="pl-PL" sz="3600" dirty="0"/>
          </a:p>
        </p:txBody>
      </p:sp>
      <p:pic>
        <p:nvPicPr>
          <p:cNvPr id="21505" name="Picture 1" descr="D:\EWA\Zdjęcia Hertza\Kopia DSCN07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8818" b="11863"/>
          <a:stretch>
            <a:fillRect/>
          </a:stretch>
        </p:blipFill>
        <p:spPr bwMode="auto">
          <a:xfrm>
            <a:off x="179512" y="1124744"/>
            <a:ext cx="4608512" cy="3340968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4988420"/>
            <a:ext cx="5472608" cy="1869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89" name="Picture 1" descr="C:\Users\Ewa\Desktop\IX-47.jpg"/>
          <p:cNvPicPr>
            <a:picLocks noChangeAspect="1" noChangeArrowheads="1"/>
          </p:cNvPicPr>
          <p:nvPr/>
        </p:nvPicPr>
        <p:blipFill>
          <a:blip r:embed="rId4" cstate="print"/>
          <a:srcRect l="34035" t="60353"/>
          <a:stretch>
            <a:fillRect/>
          </a:stretch>
        </p:blipFill>
        <p:spPr bwMode="auto">
          <a:xfrm>
            <a:off x="4893222" y="1484785"/>
            <a:ext cx="4280396" cy="282900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512" y="0"/>
            <a:ext cx="8445624" cy="1619672"/>
          </a:xfrm>
        </p:spPr>
        <p:txBody>
          <a:bodyPr/>
          <a:lstStyle/>
          <a:p>
            <a:r>
              <a:rPr lang="pl-P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BADANIE  DIPLOPII</a:t>
            </a:r>
            <a:br>
              <a:rPr lang="pl-P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l-PL" sz="36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980728"/>
            <a:ext cx="9144000" cy="5877272"/>
          </a:xfrm>
        </p:spPr>
        <p:txBody>
          <a:bodyPr/>
          <a:lstStyle/>
          <a:p>
            <a:r>
              <a:rPr lang="pl-PL" dirty="0" smtClean="0"/>
              <a:t>Próba Sobańskiego</a:t>
            </a:r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r>
              <a:rPr lang="pl-PL" dirty="0" smtClean="0"/>
              <a:t>Test </a:t>
            </a:r>
            <a:r>
              <a:rPr lang="pl-PL" dirty="0" err="1" smtClean="0"/>
              <a:t>Maddoxa</a:t>
            </a:r>
            <a:r>
              <a:rPr lang="pl-PL" dirty="0" smtClean="0"/>
              <a:t> </a:t>
            </a:r>
            <a:r>
              <a:rPr lang="pl-PL" dirty="0" err="1" smtClean="0"/>
              <a:t>dd</a:t>
            </a:r>
            <a:r>
              <a:rPr lang="pl-PL" dirty="0" smtClean="0"/>
              <a:t> </a:t>
            </a:r>
          </a:p>
          <a:p>
            <a:endParaRPr lang="pl-PL" dirty="0" smtClean="0"/>
          </a:p>
          <a:p>
            <a:endParaRPr lang="pl-PL" dirty="0" smtClean="0"/>
          </a:p>
          <a:p>
            <a:r>
              <a:rPr lang="pl-PL" dirty="0" smtClean="0"/>
              <a:t>Test </a:t>
            </a:r>
            <a:r>
              <a:rPr lang="pl-PL" dirty="0" err="1" smtClean="0"/>
              <a:t>Maddoxa</a:t>
            </a:r>
            <a:r>
              <a:rPr lang="pl-PL" dirty="0" smtClean="0"/>
              <a:t> </a:t>
            </a:r>
            <a:r>
              <a:rPr lang="pl-PL" dirty="0" err="1" smtClean="0"/>
              <a:t>db</a:t>
            </a:r>
            <a:endParaRPr lang="pl-PL" dirty="0"/>
          </a:p>
        </p:txBody>
      </p:sp>
      <p:pic>
        <p:nvPicPr>
          <p:cNvPr id="4" name="Picture 4" descr="C:\Users\Ewa\Desktop\IX-47.jpg"/>
          <p:cNvPicPr>
            <a:picLocks noChangeAspect="1" noChangeArrowheads="1"/>
          </p:cNvPicPr>
          <p:nvPr/>
        </p:nvPicPr>
        <p:blipFill>
          <a:blip r:embed="rId2" cstate="print"/>
          <a:srcRect t="59129" r="66249" b="2505"/>
          <a:stretch>
            <a:fillRect/>
          </a:stretch>
        </p:blipFill>
        <p:spPr bwMode="auto">
          <a:xfrm>
            <a:off x="5004048" y="908719"/>
            <a:ext cx="1512168" cy="1890211"/>
          </a:xfrm>
          <a:prstGeom prst="rect">
            <a:avLst/>
          </a:prstGeom>
          <a:noFill/>
        </p:spPr>
      </p:pic>
      <p:pic>
        <p:nvPicPr>
          <p:cNvPr id="5" name="Picture 1" descr="C:\Users\Ewa\Desktop\VIII-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2870938"/>
            <a:ext cx="2920323" cy="1642682"/>
          </a:xfrm>
          <a:prstGeom prst="rect">
            <a:avLst/>
          </a:prstGeom>
          <a:noFill/>
        </p:spPr>
      </p:pic>
      <p:pic>
        <p:nvPicPr>
          <p:cNvPr id="6" name="Picture 5" descr="D:\EWA\zdjZEZ-12.10\DSC031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4869160"/>
            <a:ext cx="2808312" cy="1579676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5661248"/>
            <a:ext cx="3109167" cy="1062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980728"/>
          </a:xfrm>
        </p:spPr>
        <p:txBody>
          <a:bodyPr/>
          <a:lstStyle/>
          <a:p>
            <a:r>
              <a:rPr lang="pl-P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 PARKSA 3*/SUB/</a:t>
            </a:r>
            <a:br>
              <a:rPr lang="pl-P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l-PL" sz="3600" dirty="0"/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3" cstate="print"/>
          <a:srcRect l="39960" t="66799" r="31100" b="13251"/>
          <a:stretch>
            <a:fillRect/>
          </a:stretch>
        </p:blipFill>
        <p:spPr bwMode="auto">
          <a:xfrm>
            <a:off x="2051720" y="4825072"/>
            <a:ext cx="5242811" cy="2032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20230825_122932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539552" y="620688"/>
            <a:ext cx="7671065" cy="431497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435280" cy="720080"/>
          </a:xfrm>
        </p:spPr>
        <p:txBody>
          <a:bodyPr/>
          <a:lstStyle/>
          <a:p>
            <a:r>
              <a:rPr lang="pl-P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CYCLOCHECK</a:t>
            </a:r>
            <a:br>
              <a:rPr lang="pl-P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l-PL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5549833"/>
            <a:ext cx="3829247" cy="1308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3" cstate="print"/>
          <a:srcRect l="18009" t="32150" r="55413" b="20600"/>
          <a:stretch>
            <a:fillRect/>
          </a:stretch>
        </p:blipFill>
        <p:spPr bwMode="auto">
          <a:xfrm>
            <a:off x="179512" y="1268760"/>
            <a:ext cx="3923928" cy="3923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4" cstate="print"/>
          <a:srcRect l="19288" t="37400" r="47637" b="10101"/>
          <a:stretch>
            <a:fillRect/>
          </a:stretch>
        </p:blipFill>
        <p:spPr bwMode="auto">
          <a:xfrm>
            <a:off x="4355976" y="1268760"/>
            <a:ext cx="4337762" cy="3873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ole tekstowe 5"/>
          <p:cNvSpPr txBox="1"/>
          <p:nvPr/>
        </p:nvSpPr>
        <p:spPr>
          <a:xfrm>
            <a:off x="539552" y="4797152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                    OP                                                               OL</a:t>
            </a:r>
            <a:endParaRPr lang="pl-PL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720080"/>
          </a:xfrm>
        </p:spPr>
        <p:txBody>
          <a:bodyPr/>
          <a:lstStyle/>
          <a:p>
            <a:r>
              <a:rPr lang="pl-PL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RODZAJE ZEZÓW SKOŚNYCH</a:t>
            </a:r>
            <a:endParaRPr lang="pl-PL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544616"/>
          </a:xfrm>
        </p:spPr>
        <p:txBody>
          <a:bodyPr/>
          <a:lstStyle/>
          <a:p>
            <a:r>
              <a:rPr lang="pl-PL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pl-PL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PIERWOTNA NADCZYNNOŚĆ M.SKOŚNEGO DOLNEGO</a:t>
            </a:r>
          </a:p>
          <a:p>
            <a:r>
              <a:rPr lang="pl-PL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WTÓRNA NADCZYNNOŚĆ M.SKOŚNEGO DOLNEGO </a:t>
            </a:r>
          </a:p>
          <a:p>
            <a:r>
              <a:rPr lang="pl-PL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NIEDOCZYNNOŚĆ M.SKOŚNEGO GÓRNEGO</a:t>
            </a:r>
          </a:p>
          <a:p>
            <a:pPr>
              <a:buNone/>
            </a:pPr>
            <a:r>
              <a:rPr lang="pl-PL" sz="3600" dirty="0" smtClean="0"/>
              <a:t>                  Zez skośny dolny</a:t>
            </a:r>
          </a:p>
          <a:p>
            <a:pPr>
              <a:buNone/>
            </a:pPr>
            <a:r>
              <a:rPr lang="pl-PL" sz="3600" dirty="0" smtClean="0"/>
              <a:t>     /</a:t>
            </a:r>
            <a:r>
              <a:rPr lang="pl-PL" sz="3600" dirty="0" err="1" smtClean="0"/>
              <a:t>strabismus</a:t>
            </a:r>
            <a:r>
              <a:rPr lang="pl-PL" sz="3600" dirty="0" smtClean="0"/>
              <a:t> </a:t>
            </a:r>
            <a:r>
              <a:rPr lang="pl-PL" sz="3600" dirty="0" err="1" smtClean="0"/>
              <a:t>obliquus</a:t>
            </a:r>
            <a:r>
              <a:rPr lang="pl-PL" sz="3600" dirty="0" smtClean="0"/>
              <a:t> </a:t>
            </a:r>
            <a:r>
              <a:rPr lang="pl-PL" sz="3600" dirty="0" err="1" smtClean="0"/>
              <a:t>inferioris</a:t>
            </a:r>
            <a:r>
              <a:rPr lang="pl-PL" sz="3600" dirty="0" smtClean="0"/>
              <a:t>/</a:t>
            </a:r>
            <a:endParaRPr lang="pl-PL" sz="2400" dirty="0" smtClean="0"/>
          </a:p>
          <a:p>
            <a:r>
              <a:rPr lang="pl-PL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PIERWOTNA NADCZYNNOŚĆ M.SKOŚNEGO GÓRNEGO </a:t>
            </a:r>
          </a:p>
          <a:p>
            <a:r>
              <a:rPr lang="pl-PL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WTÓRNA NADCZYNNOŚĆ M.SKOŚNEGO GÓRNEGO  </a:t>
            </a:r>
          </a:p>
          <a:p>
            <a:r>
              <a:rPr lang="pl-PL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NIEDOCZYNNOŚĆ M.SKOŚNEGO DOLNEGO</a:t>
            </a:r>
          </a:p>
          <a:p>
            <a:pPr>
              <a:buNone/>
            </a:pPr>
            <a:r>
              <a:rPr lang="pl-PL" sz="2400" dirty="0" smtClean="0"/>
              <a:t>                           </a:t>
            </a:r>
            <a:r>
              <a:rPr lang="pl-PL" sz="3600" dirty="0" smtClean="0"/>
              <a:t>Zez skośny górny</a:t>
            </a:r>
          </a:p>
          <a:p>
            <a:pPr>
              <a:buNone/>
            </a:pPr>
            <a:r>
              <a:rPr lang="pl-PL" sz="3600" dirty="0" smtClean="0"/>
              <a:t>     /</a:t>
            </a:r>
            <a:r>
              <a:rPr lang="pl-PL" sz="3600" dirty="0" err="1" smtClean="0"/>
              <a:t>strabismus</a:t>
            </a:r>
            <a:r>
              <a:rPr lang="pl-PL" sz="3600" dirty="0" smtClean="0"/>
              <a:t> </a:t>
            </a:r>
            <a:r>
              <a:rPr lang="pl-PL" sz="3600" dirty="0" err="1" smtClean="0"/>
              <a:t>obliquus</a:t>
            </a:r>
            <a:r>
              <a:rPr lang="pl-PL" sz="3600" dirty="0" smtClean="0"/>
              <a:t> </a:t>
            </a:r>
            <a:r>
              <a:rPr lang="pl-PL" sz="3600" dirty="0" err="1" smtClean="0"/>
              <a:t>superioris</a:t>
            </a:r>
            <a:r>
              <a:rPr lang="pl-PL" sz="3600" dirty="0" smtClean="0"/>
              <a:t>/</a:t>
            </a:r>
          </a:p>
          <a:p>
            <a:endParaRPr lang="pl-PL" sz="2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CYCLOCHECK</a:t>
            </a:r>
            <a:br>
              <a:rPr lang="pl-P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l-PL" sz="3600" dirty="0"/>
          </a:p>
        </p:txBody>
      </p:sp>
      <p:pic>
        <p:nvPicPr>
          <p:cNvPr id="614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467" t="61090" r="59844" b="5499"/>
          <a:stretch>
            <a:fillRect/>
          </a:stretch>
        </p:blipFill>
        <p:spPr bwMode="auto">
          <a:xfrm>
            <a:off x="323528" y="1052736"/>
            <a:ext cx="3922722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3" cstate="print"/>
          <a:srcRect l="23422" t="33200" r="44684" b="9051"/>
          <a:stretch>
            <a:fillRect/>
          </a:stretch>
        </p:blipFill>
        <p:spPr bwMode="auto">
          <a:xfrm>
            <a:off x="4572000" y="836712"/>
            <a:ext cx="3888432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ole tekstowe 5"/>
          <p:cNvSpPr txBox="1"/>
          <p:nvPr/>
        </p:nvSpPr>
        <p:spPr>
          <a:xfrm>
            <a:off x="539552" y="4797152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                    OP                                                               OL</a:t>
            </a:r>
            <a:endParaRPr lang="pl-PL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5373216"/>
            <a:ext cx="3829247" cy="1308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Zez skośny górny</a:t>
            </a:r>
            <a:br>
              <a:rPr lang="pl-P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/</a:t>
            </a:r>
            <a:r>
              <a:rPr lang="pl-PL" sz="3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strabismus</a:t>
            </a:r>
            <a:r>
              <a:rPr lang="pl-P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3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obliquus</a:t>
            </a:r>
            <a:r>
              <a:rPr lang="pl-P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3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superioris</a:t>
            </a:r>
            <a:r>
              <a:rPr lang="pl-P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endParaRPr lang="pl-PL" sz="3600" dirty="0"/>
          </a:p>
        </p:txBody>
      </p:sp>
      <p:pic>
        <p:nvPicPr>
          <p:cNvPr id="58370" name="Picture 2" descr="C:\Users\Ewa\Desktop\CIMG07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14315"/>
          <a:stretch>
            <a:fillRect/>
          </a:stretch>
        </p:blipFill>
        <p:spPr bwMode="auto">
          <a:xfrm>
            <a:off x="-1" y="1628800"/>
            <a:ext cx="3137439" cy="2016224"/>
          </a:xfrm>
          <a:prstGeom prst="rect">
            <a:avLst/>
          </a:prstGeom>
          <a:noFill/>
        </p:spPr>
      </p:pic>
      <p:pic>
        <p:nvPicPr>
          <p:cNvPr id="58371" name="Picture 3" descr="C:\Users\Ewa\Desktop\CIMG0708.JPG"/>
          <p:cNvPicPr>
            <a:picLocks noChangeAspect="1" noChangeArrowheads="1"/>
          </p:cNvPicPr>
          <p:nvPr/>
        </p:nvPicPr>
        <p:blipFill>
          <a:blip r:embed="rId3" cstate="print"/>
          <a:srcRect b="11811"/>
          <a:stretch>
            <a:fillRect/>
          </a:stretch>
        </p:blipFill>
        <p:spPr bwMode="auto">
          <a:xfrm>
            <a:off x="6156176" y="3212976"/>
            <a:ext cx="2843808" cy="1880944"/>
          </a:xfrm>
          <a:prstGeom prst="rect">
            <a:avLst/>
          </a:prstGeom>
          <a:noFill/>
        </p:spPr>
      </p:pic>
      <p:pic>
        <p:nvPicPr>
          <p:cNvPr id="583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1988840"/>
            <a:ext cx="2880320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3968" y="5301208"/>
            <a:ext cx="4139952" cy="14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Brown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4365104"/>
            <a:ext cx="2837259" cy="1906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4744"/>
          </a:xfrm>
        </p:spPr>
        <p:txBody>
          <a:bodyPr/>
          <a:lstStyle/>
          <a:p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Zez skośny górny</a:t>
            </a:r>
            <a:br>
              <a:rPr lang="pl-PL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/</a:t>
            </a:r>
            <a:r>
              <a:rPr lang="pl-PL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strabismus</a:t>
            </a:r>
            <a:r>
              <a:rPr lang="pl-PL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obliquus</a:t>
            </a:r>
            <a:r>
              <a:rPr lang="pl-PL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superioris</a:t>
            </a:r>
            <a:r>
              <a:rPr lang="pl-PL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1268760"/>
            <a:ext cx="9144000" cy="5589240"/>
          </a:xfrm>
        </p:spPr>
        <p:txBody>
          <a:bodyPr/>
          <a:lstStyle/>
          <a:p>
            <a:pPr>
              <a:buNone/>
            </a:pPr>
            <a:r>
              <a:rPr lang="pl-PL" sz="2000" dirty="0" smtClean="0"/>
              <a:t>                                                            </a:t>
            </a:r>
            <a:r>
              <a:rPr lang="pl-PL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DIAGNOSTYKA</a:t>
            </a:r>
          </a:p>
          <a:p>
            <a:pPr>
              <a:buNone/>
            </a:pPr>
            <a:r>
              <a:rPr lang="pl-PL" sz="2000" dirty="0" smtClean="0"/>
              <a:t>-analiza ruchu w 9 kierunkach spojrzenia</a:t>
            </a:r>
          </a:p>
          <a:p>
            <a:pPr>
              <a:buNone/>
            </a:pPr>
            <a:r>
              <a:rPr lang="pl-PL" sz="2000" dirty="0" smtClean="0"/>
              <a:t>-</a:t>
            </a:r>
            <a:r>
              <a:rPr lang="pl-PL" sz="2000" dirty="0" err="1" smtClean="0"/>
              <a:t>torticollis</a:t>
            </a:r>
            <a:r>
              <a:rPr lang="pl-PL" sz="2000" dirty="0" smtClean="0"/>
              <a:t> </a:t>
            </a:r>
            <a:r>
              <a:rPr lang="pl-PL" sz="2000" dirty="0" err="1" smtClean="0"/>
              <a:t>ocularis</a:t>
            </a:r>
            <a:endParaRPr lang="pl-PL" sz="2000" dirty="0" smtClean="0"/>
          </a:p>
          <a:p>
            <a:pPr>
              <a:buNone/>
            </a:pPr>
            <a:r>
              <a:rPr lang="pl-PL" sz="2000" dirty="0" smtClean="0"/>
              <a:t>-</a:t>
            </a:r>
            <a:r>
              <a:rPr lang="pl-PL" sz="2000" dirty="0" err="1" smtClean="0"/>
              <a:t>cover</a:t>
            </a:r>
            <a:r>
              <a:rPr lang="pl-PL" sz="2000" dirty="0" smtClean="0"/>
              <a:t> test</a:t>
            </a:r>
          </a:p>
          <a:p>
            <a:pPr>
              <a:buNone/>
            </a:pPr>
            <a:r>
              <a:rPr lang="pl-PL" sz="2000" dirty="0" smtClean="0"/>
              <a:t>-test </a:t>
            </a:r>
            <a:r>
              <a:rPr lang="pl-PL" sz="2000" dirty="0" err="1" smtClean="0"/>
              <a:t>Maddoxa</a:t>
            </a:r>
            <a:r>
              <a:rPr lang="pl-PL" sz="2000" dirty="0" smtClean="0"/>
              <a:t>/pomiar </a:t>
            </a:r>
            <a:r>
              <a:rPr lang="pl-PL" sz="2000" dirty="0" err="1" smtClean="0"/>
              <a:t>cyclorotacji</a:t>
            </a:r>
            <a:r>
              <a:rPr lang="pl-PL" sz="2000" dirty="0" smtClean="0"/>
              <a:t>/</a:t>
            </a:r>
          </a:p>
          <a:p>
            <a:pPr>
              <a:buNone/>
            </a:pPr>
            <a:r>
              <a:rPr lang="pl-PL" sz="2000" dirty="0" smtClean="0"/>
              <a:t>-ekran Hessa</a:t>
            </a:r>
          </a:p>
          <a:p>
            <a:pPr>
              <a:buNone/>
            </a:pPr>
            <a:r>
              <a:rPr lang="pl-PL" sz="2000" dirty="0" smtClean="0"/>
              <a:t>-badanie diplopii</a:t>
            </a:r>
          </a:p>
          <a:p>
            <a:pPr>
              <a:buNone/>
            </a:pPr>
            <a:r>
              <a:rPr lang="pl-PL" sz="2000" dirty="0" smtClean="0"/>
              <a:t>-test </a:t>
            </a:r>
            <a:r>
              <a:rPr lang="pl-PL" sz="2000" dirty="0" err="1" smtClean="0"/>
              <a:t>Parksa</a:t>
            </a:r>
            <a:r>
              <a:rPr lang="pl-PL" sz="2000" dirty="0" smtClean="0"/>
              <a:t> 3*/</a:t>
            </a:r>
            <a:r>
              <a:rPr lang="pl-PL" sz="2000" dirty="0" err="1" smtClean="0"/>
              <a:t>sub</a:t>
            </a:r>
            <a:r>
              <a:rPr lang="pl-PL" sz="2000" dirty="0" smtClean="0"/>
              <a:t>/</a:t>
            </a:r>
          </a:p>
          <a:p>
            <a:pPr>
              <a:buNone/>
            </a:pPr>
            <a:r>
              <a:rPr lang="pl-PL" sz="2000" dirty="0" smtClean="0">
                <a:solidFill>
                  <a:srgbClr val="C00000"/>
                </a:solidFill>
              </a:rPr>
              <a:t>-test wymuszonej </a:t>
            </a:r>
            <a:r>
              <a:rPr lang="pl-PL" sz="2000" dirty="0" err="1" smtClean="0">
                <a:solidFill>
                  <a:srgbClr val="C00000"/>
                </a:solidFill>
              </a:rPr>
              <a:t>dukcji</a:t>
            </a:r>
            <a:r>
              <a:rPr lang="pl-PL" sz="2000" dirty="0" smtClean="0">
                <a:solidFill>
                  <a:srgbClr val="C00000"/>
                </a:solidFill>
              </a:rPr>
              <a:t> /</a:t>
            </a:r>
            <a:r>
              <a:rPr lang="pl-PL" sz="2000" dirty="0" err="1" smtClean="0">
                <a:solidFill>
                  <a:srgbClr val="C00000"/>
                </a:solidFill>
              </a:rPr>
              <a:t>różn</a:t>
            </a:r>
            <a:r>
              <a:rPr lang="pl-PL" sz="2000" dirty="0" smtClean="0">
                <a:solidFill>
                  <a:srgbClr val="C00000"/>
                </a:solidFill>
              </a:rPr>
              <a:t>. </a:t>
            </a:r>
            <a:r>
              <a:rPr lang="pl-PL" sz="2000" dirty="0" err="1" smtClean="0">
                <a:solidFill>
                  <a:srgbClr val="C00000"/>
                </a:solidFill>
              </a:rPr>
              <a:t>z.Browna</a:t>
            </a:r>
            <a:r>
              <a:rPr lang="pl-PL" sz="2000" dirty="0" smtClean="0">
                <a:solidFill>
                  <a:srgbClr val="C00000"/>
                </a:solidFill>
              </a:rPr>
              <a:t>/</a:t>
            </a:r>
          </a:p>
          <a:p>
            <a:pPr>
              <a:buNone/>
            </a:pPr>
            <a:r>
              <a:rPr lang="pl-PL" sz="2000" dirty="0" smtClean="0"/>
              <a:t>-OCT- </a:t>
            </a:r>
            <a:r>
              <a:rPr lang="pl-PL" sz="2000" dirty="0" err="1" smtClean="0"/>
              <a:t>cyclocheck</a:t>
            </a:r>
            <a:endParaRPr lang="pl-PL" sz="2000" dirty="0" smtClean="0"/>
          </a:p>
          <a:p>
            <a:pPr>
              <a:buNone/>
            </a:pPr>
            <a:endParaRPr lang="pl-PL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5157192"/>
            <a:ext cx="4443893" cy="1518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96752"/>
          </a:xfrm>
        </p:spPr>
        <p:txBody>
          <a:bodyPr/>
          <a:lstStyle/>
          <a:p>
            <a:r>
              <a:rPr lang="pl-P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Badanie ruchu w 9 kierunkach spojrzenia</a:t>
            </a:r>
            <a:endParaRPr lang="pl-PL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4653136"/>
            <a:ext cx="5691080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0" name="Picture 2" descr="D:\EWA\Zdjęcia Hertza\aa (4).JPG"/>
          <p:cNvPicPr>
            <a:picLocks noChangeAspect="1" noChangeArrowheads="1"/>
          </p:cNvPicPr>
          <p:nvPr/>
        </p:nvPicPr>
        <p:blipFill>
          <a:blip r:embed="rId3" cstate="print"/>
          <a:srcRect t="13889" b="16667"/>
          <a:stretch>
            <a:fillRect/>
          </a:stretch>
        </p:blipFill>
        <p:spPr bwMode="auto">
          <a:xfrm>
            <a:off x="1403648" y="1268760"/>
            <a:ext cx="5377836" cy="288032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/>
          <a:lstStyle/>
          <a:p>
            <a:r>
              <a:rPr lang="pl-P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TORTICOLLIS  OCULARIS</a:t>
            </a:r>
            <a:br>
              <a:rPr lang="pl-P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l-PL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4437112"/>
            <a:ext cx="6480720" cy="2213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Ewa\Desktop\IX-48.jpg"/>
          <p:cNvPicPr>
            <a:picLocks noChangeAspect="1" noChangeArrowheads="1"/>
          </p:cNvPicPr>
          <p:nvPr/>
        </p:nvPicPr>
        <p:blipFill>
          <a:blip r:embed="rId3" cstate="print"/>
          <a:srcRect t="29173" r="24653" b="43423"/>
          <a:stretch>
            <a:fillRect/>
          </a:stretch>
        </p:blipFill>
        <p:spPr bwMode="auto">
          <a:xfrm>
            <a:off x="4283968" y="1700808"/>
            <a:ext cx="4495080" cy="1800200"/>
          </a:xfrm>
          <a:prstGeom prst="rect">
            <a:avLst/>
          </a:prstGeom>
          <a:noFill/>
        </p:spPr>
      </p:pic>
      <p:pic>
        <p:nvPicPr>
          <p:cNvPr id="1027" name="Picture 3" descr="C:\Users\Ewa\Desktop\IX-48.jpg"/>
          <p:cNvPicPr>
            <a:picLocks noChangeAspect="1" noChangeArrowheads="1"/>
          </p:cNvPicPr>
          <p:nvPr/>
        </p:nvPicPr>
        <p:blipFill>
          <a:blip r:embed="rId3" cstate="print"/>
          <a:srcRect l="10169" t="2865" r="62070" b="69731"/>
          <a:stretch>
            <a:fillRect/>
          </a:stretch>
        </p:blipFill>
        <p:spPr bwMode="auto">
          <a:xfrm>
            <a:off x="827584" y="836712"/>
            <a:ext cx="2664296" cy="289597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COVER TES</a:t>
            </a:r>
            <a:r>
              <a:rPr lang="pl-PL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 </a:t>
            </a:r>
            <a:br>
              <a:rPr lang="pl-PL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l-PL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5229200"/>
            <a:ext cx="4461589" cy="1524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3" descr="C:\Users\Ewa\Desktop\DSC01737.JPG"/>
          <p:cNvPicPr>
            <a:picLocks noChangeAspect="1" noChangeArrowheads="1"/>
          </p:cNvPicPr>
          <p:nvPr/>
        </p:nvPicPr>
        <p:blipFill>
          <a:blip r:embed="rId4" cstate="print"/>
          <a:srcRect t="7620" r="18560"/>
          <a:stretch>
            <a:fillRect/>
          </a:stretch>
        </p:blipFill>
        <p:spPr bwMode="auto">
          <a:xfrm>
            <a:off x="21637896" y="14806264"/>
            <a:ext cx="16417824" cy="10475641"/>
          </a:xfrm>
          <a:prstGeom prst="rect">
            <a:avLst/>
          </a:prstGeom>
          <a:noFill/>
        </p:spPr>
      </p:pic>
      <p:pic>
        <p:nvPicPr>
          <p:cNvPr id="7" name="CT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1835696" y="980728"/>
            <a:ext cx="5472608" cy="410445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 MADDOXA /POMIAR CYCLOROTACJI/</a:t>
            </a:r>
            <a:r>
              <a:rPr lang="pl-PL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l-PL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530" name="Picture 2" descr="D:\EWA\Zdjęcia Hertza\Kopia DSCN07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13454"/>
          <a:stretch>
            <a:fillRect/>
          </a:stretch>
        </p:blipFill>
        <p:spPr bwMode="auto">
          <a:xfrm>
            <a:off x="0" y="1052736"/>
            <a:ext cx="4326512" cy="2808312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157192"/>
            <a:ext cx="4355975" cy="1488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29" name="Picture 1" descr="C:\Users\Ewa\Desktop\VIII-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1052736"/>
            <a:ext cx="4716016" cy="2652760"/>
          </a:xfrm>
          <a:prstGeom prst="rect">
            <a:avLst/>
          </a:prstGeom>
          <a:noFill/>
        </p:spPr>
      </p:pic>
      <p:pic>
        <p:nvPicPr>
          <p:cNvPr id="6" name="Obraz 5" descr="VIII-15[2]"/>
          <p:cNvPicPr/>
          <p:nvPr/>
        </p:nvPicPr>
        <p:blipFill>
          <a:blip r:embed="rId5" cstate="print"/>
          <a:srcRect r="45658" b="68009"/>
          <a:stretch>
            <a:fillRect/>
          </a:stretch>
        </p:blipFill>
        <p:spPr bwMode="auto">
          <a:xfrm>
            <a:off x="5220072" y="3905672"/>
            <a:ext cx="3456384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-171400"/>
            <a:ext cx="8388424" cy="1224136"/>
          </a:xfrm>
        </p:spPr>
        <p:txBody>
          <a:bodyPr/>
          <a:lstStyle/>
          <a:p>
            <a:r>
              <a:rPr lang="pl-PL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EKRAN  HESSA</a:t>
            </a:r>
            <a:r>
              <a:rPr lang="pl-PL" sz="3600" dirty="0" smtClean="0"/>
              <a:t/>
            </a:r>
            <a:br>
              <a:rPr lang="pl-PL" sz="3600" dirty="0" smtClean="0"/>
            </a:b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21505" name="Picture 1" descr="D:\EWA\Zdjęcia Hertza\Kopia DSCN07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10506" b="11863"/>
          <a:stretch>
            <a:fillRect/>
          </a:stretch>
        </p:blipFill>
        <p:spPr bwMode="auto">
          <a:xfrm>
            <a:off x="107504" y="908720"/>
            <a:ext cx="4176464" cy="3084858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4988420"/>
            <a:ext cx="5472608" cy="1869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1" name="Picture 1" descr="C:\Users\Ewa\Desktop\IX-48.jpg"/>
          <p:cNvPicPr>
            <a:picLocks noChangeAspect="1" noChangeArrowheads="1"/>
          </p:cNvPicPr>
          <p:nvPr/>
        </p:nvPicPr>
        <p:blipFill>
          <a:blip r:embed="rId4" cstate="print"/>
          <a:srcRect l="34166" t="60639"/>
          <a:stretch>
            <a:fillRect/>
          </a:stretch>
        </p:blipFill>
        <p:spPr bwMode="auto">
          <a:xfrm>
            <a:off x="4283968" y="908720"/>
            <a:ext cx="4703209" cy="309634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BADANIE  DIPLOPII</a:t>
            </a:r>
            <a:endParaRPr lang="pl-PL" sz="36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1340768"/>
            <a:ext cx="9144000" cy="5256584"/>
          </a:xfrm>
        </p:spPr>
        <p:txBody>
          <a:bodyPr/>
          <a:lstStyle/>
          <a:p>
            <a:endParaRPr lang="pl-PL" dirty="0" smtClean="0"/>
          </a:p>
          <a:p>
            <a:r>
              <a:rPr lang="pl-PL" dirty="0" smtClean="0"/>
              <a:t>Próba Sobańskiego</a:t>
            </a:r>
          </a:p>
          <a:p>
            <a:endParaRPr lang="pl-PL" dirty="0" smtClean="0"/>
          </a:p>
          <a:p>
            <a:r>
              <a:rPr lang="pl-PL" dirty="0" smtClean="0"/>
              <a:t>Test </a:t>
            </a:r>
            <a:r>
              <a:rPr lang="pl-PL" dirty="0" err="1" smtClean="0"/>
              <a:t>Maddoxa</a:t>
            </a:r>
            <a:r>
              <a:rPr lang="pl-PL" dirty="0" smtClean="0"/>
              <a:t> </a:t>
            </a:r>
            <a:r>
              <a:rPr lang="pl-PL" dirty="0" err="1" smtClean="0"/>
              <a:t>dd</a:t>
            </a:r>
            <a:r>
              <a:rPr lang="pl-PL" dirty="0" smtClean="0"/>
              <a:t> </a:t>
            </a:r>
          </a:p>
          <a:p>
            <a:endParaRPr lang="pl-PL" dirty="0" smtClean="0"/>
          </a:p>
          <a:p>
            <a:endParaRPr lang="pl-PL" dirty="0" smtClean="0"/>
          </a:p>
          <a:p>
            <a:r>
              <a:rPr lang="pl-PL" dirty="0" smtClean="0"/>
              <a:t>Test </a:t>
            </a:r>
            <a:r>
              <a:rPr lang="pl-PL" dirty="0" err="1" smtClean="0"/>
              <a:t>Maddoxa</a:t>
            </a:r>
            <a:r>
              <a:rPr lang="pl-PL" dirty="0" smtClean="0"/>
              <a:t> </a:t>
            </a:r>
            <a:r>
              <a:rPr lang="pl-PL" dirty="0" err="1" smtClean="0"/>
              <a:t>db</a:t>
            </a:r>
            <a:endParaRPr lang="pl-PL" dirty="0" smtClean="0"/>
          </a:p>
          <a:p>
            <a:endParaRPr lang="pl-PL" dirty="0"/>
          </a:p>
        </p:txBody>
      </p:sp>
      <p:pic>
        <p:nvPicPr>
          <p:cNvPr id="4" name="Picture 3" descr="C:\Users\Ewa\Desktop\IX-48.jpg"/>
          <p:cNvPicPr>
            <a:picLocks noChangeAspect="1" noChangeArrowheads="1"/>
          </p:cNvPicPr>
          <p:nvPr/>
        </p:nvPicPr>
        <p:blipFill>
          <a:blip r:embed="rId2" cstate="print"/>
          <a:srcRect t="57823" r="66204" b="2715"/>
          <a:stretch>
            <a:fillRect/>
          </a:stretch>
        </p:blipFill>
        <p:spPr bwMode="auto">
          <a:xfrm>
            <a:off x="5004048" y="1412776"/>
            <a:ext cx="1584175" cy="2036796"/>
          </a:xfrm>
          <a:prstGeom prst="rect">
            <a:avLst/>
          </a:prstGeom>
          <a:noFill/>
        </p:spPr>
      </p:pic>
      <p:pic>
        <p:nvPicPr>
          <p:cNvPr id="5" name="Picture 1" descr="C:\Users\Ewa\Desktop\VIII-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573016"/>
            <a:ext cx="2672295" cy="1503166"/>
          </a:xfrm>
          <a:prstGeom prst="rect">
            <a:avLst/>
          </a:prstGeom>
          <a:noFill/>
        </p:spPr>
      </p:pic>
      <p:pic>
        <p:nvPicPr>
          <p:cNvPr id="6" name="Picture 5" descr="D:\EWA\zdjZEZ-12.10\DSC031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5229199"/>
            <a:ext cx="2736304" cy="1539171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5517232"/>
            <a:ext cx="3469207" cy="1185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-171400"/>
            <a:ext cx="8229600" cy="1143000"/>
          </a:xfrm>
        </p:spPr>
        <p:txBody>
          <a:bodyPr/>
          <a:lstStyle/>
          <a:p>
            <a:r>
              <a:rPr lang="pl-PL" dirty="0" smtClean="0"/>
              <a:t/>
            </a:r>
            <a:br>
              <a:rPr lang="pl-PL" dirty="0" smtClean="0"/>
            </a:br>
            <a:r>
              <a:rPr lang="pl-P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 PARKSA 3*/SUB/</a:t>
            </a:r>
            <a:br>
              <a:rPr lang="pl-P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l-PL" sz="3600" dirty="0"/>
          </a:p>
        </p:txBody>
      </p:sp>
      <p:cxnSp>
        <p:nvCxnSpPr>
          <p:cNvPr id="8" name="Łącznik prosty 7"/>
          <p:cNvCxnSpPr/>
          <p:nvPr/>
        </p:nvCxnSpPr>
        <p:spPr>
          <a:xfrm>
            <a:off x="3203848" y="4437112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4804649"/>
            <a:ext cx="5200898" cy="2053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3#parks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930918" y="836712"/>
            <a:ext cx="6784754" cy="381642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/>
          <a:lstStyle/>
          <a:p>
            <a:r>
              <a:rPr lang="pl-P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PIERWOTNA  NADCZYNNOŚĆ </a:t>
            </a:r>
            <a:br>
              <a:rPr lang="pl-P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M. SKOŚNEGO  DOLNEGO</a:t>
            </a:r>
            <a:endParaRPr lang="pl-PL" sz="3600" dirty="0">
              <a:solidFill>
                <a:srgbClr val="FFFF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1340768"/>
            <a:ext cx="9144000" cy="5517232"/>
          </a:xfrm>
        </p:spPr>
        <p:txBody>
          <a:bodyPr/>
          <a:lstStyle/>
          <a:p>
            <a:r>
              <a:rPr lang="pl-PL" dirty="0" smtClean="0"/>
              <a:t>-Występuje w </a:t>
            </a:r>
            <a:r>
              <a:rPr lang="pl-PL" dirty="0" err="1" smtClean="0"/>
              <a:t>nst.zezach</a:t>
            </a:r>
            <a:r>
              <a:rPr lang="pl-PL" dirty="0" smtClean="0"/>
              <a:t>:</a:t>
            </a:r>
          </a:p>
          <a:p>
            <a:r>
              <a:rPr lang="pl-PL" dirty="0" smtClean="0"/>
              <a:t>-zez zbieżny wrodzony/72%/</a:t>
            </a:r>
          </a:p>
          <a:p>
            <a:r>
              <a:rPr lang="pl-PL" dirty="0" smtClean="0"/>
              <a:t>-zez akomodacyjny /34%/</a:t>
            </a:r>
          </a:p>
          <a:p>
            <a:r>
              <a:rPr lang="pl-PL" dirty="0" smtClean="0"/>
              <a:t>-zez rozbieżny okresowy/32%/</a:t>
            </a:r>
          </a:p>
          <a:p>
            <a:r>
              <a:rPr lang="pl-PL" dirty="0" smtClean="0"/>
              <a:t>-choroba jest zwykle obustronna</a:t>
            </a:r>
          </a:p>
          <a:p>
            <a:pPr>
              <a:buNone/>
            </a:pPr>
            <a:r>
              <a:rPr lang="pl-PL" dirty="0" smtClean="0"/>
              <a:t>     jednostronna/23%/    </a:t>
            </a:r>
          </a:p>
          <a:p>
            <a:pPr>
              <a:buNone/>
            </a:pPr>
            <a:r>
              <a:rPr lang="pl-PL" dirty="0" smtClean="0"/>
              <a:t>                                                  </a:t>
            </a:r>
            <a:r>
              <a:rPr lang="pl-PL" sz="1050" dirty="0" err="1" smtClean="0"/>
              <a:t>Diamond,G.:Oblique</a:t>
            </a:r>
            <a:r>
              <a:rPr lang="pl-PL" sz="1050" dirty="0" smtClean="0"/>
              <a:t> </a:t>
            </a:r>
            <a:r>
              <a:rPr lang="pl-PL" sz="1050" dirty="0" err="1" smtClean="0"/>
              <a:t>muscle</a:t>
            </a:r>
            <a:r>
              <a:rPr lang="pl-PL" sz="1050" dirty="0" smtClean="0"/>
              <a:t> dysfunctions.chapter75/592-613.                          O                                                                                                                                         </a:t>
            </a:r>
            <a:r>
              <a:rPr lang="pl-PL" sz="1050" dirty="0" err="1" smtClean="0"/>
              <a:t>O</a:t>
            </a:r>
            <a:r>
              <a:rPr lang="pl-PL" sz="1050" dirty="0" smtClean="0"/>
              <a:t>                                                                                                                                          OPHTHALMOLOGY,Mosby2004</a:t>
            </a:r>
            <a:endParaRPr lang="pl-PL" sz="105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5301208"/>
            <a:ext cx="3939837" cy="1345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ole tekstowe 4"/>
          <p:cNvSpPr txBox="1"/>
          <p:nvPr/>
        </p:nvSpPr>
        <p:spPr>
          <a:xfrm>
            <a:off x="7236296" y="980728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err="1" smtClean="0"/>
              <a:t>Str.Obl.Inf</a:t>
            </a:r>
            <a:r>
              <a:rPr lang="pl-PL" sz="2000" dirty="0" smtClean="0"/>
              <a:t>.</a:t>
            </a:r>
            <a:endParaRPr lang="pl-PL" sz="2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CYCLOCHECK</a:t>
            </a:r>
            <a:br>
              <a:rPr lang="pl-P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l-PL" sz="36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5373216"/>
            <a:ext cx="3829247" cy="1308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5992" t="30861" r="54475" b="21409"/>
          <a:stretch>
            <a:fillRect/>
          </a:stretch>
        </p:blipFill>
        <p:spPr bwMode="auto">
          <a:xfrm>
            <a:off x="-1" y="764704"/>
            <a:ext cx="4277275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ole tekstowe 7"/>
          <p:cNvSpPr txBox="1"/>
          <p:nvPr/>
        </p:nvSpPr>
        <p:spPr>
          <a:xfrm>
            <a:off x="539552" y="4797152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                    OP                                                               OL</a:t>
            </a:r>
            <a:endParaRPr lang="pl-PL" dirty="0"/>
          </a:p>
        </p:txBody>
      </p:sp>
      <p:pic>
        <p:nvPicPr>
          <p:cNvPr id="60421" name="Picture 5"/>
          <p:cNvPicPr>
            <a:picLocks noChangeAspect="1" noChangeArrowheads="1"/>
          </p:cNvPicPr>
          <p:nvPr/>
        </p:nvPicPr>
        <p:blipFill>
          <a:blip r:embed="rId4" cstate="print"/>
          <a:srcRect l="19288" t="26900" r="43503" b="11151"/>
          <a:stretch>
            <a:fillRect/>
          </a:stretch>
        </p:blipFill>
        <p:spPr bwMode="auto">
          <a:xfrm>
            <a:off x="4499992" y="764704"/>
            <a:ext cx="4176464" cy="3911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260350"/>
            <a:ext cx="8784976" cy="6337300"/>
          </a:xfrm>
        </p:spPr>
        <p:txBody>
          <a:bodyPr rtlCol="0">
            <a:normAutofit fontScale="92500"/>
          </a:bodyPr>
          <a:lstStyle/>
          <a:p>
            <a:pPr eaLnBrk="1" fontAlgn="auto" hangingPunct="1">
              <a:lnSpc>
                <a:spcPct val="160000"/>
              </a:lnSpc>
              <a:spcAft>
                <a:spcPts val="0"/>
              </a:spcAft>
              <a:buFontTx/>
              <a:buNone/>
              <a:defRPr/>
            </a:pPr>
            <a:r>
              <a:rPr lang="pl-PL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    </a:t>
            </a:r>
            <a:r>
              <a:rPr lang="pl-P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CELEM LECZENIA ZEZA  JEST</a:t>
            </a:r>
          </a:p>
          <a:p>
            <a:pPr eaLnBrk="1" fontAlgn="auto" hangingPunct="1">
              <a:lnSpc>
                <a:spcPct val="160000"/>
              </a:lnSpc>
              <a:spcAft>
                <a:spcPts val="0"/>
              </a:spcAft>
              <a:buFontTx/>
              <a:buNone/>
              <a:defRPr/>
            </a:pPr>
            <a:endParaRPr lang="pl-PL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pl-PL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RÓWNOLEGŁE  USTAWIENIE  OCZU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l-PL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  </a:t>
            </a: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pl-PL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- PRAWIDŁOWA  RUCHOMOŚĆ OCZU</a:t>
            </a:r>
          </a:p>
          <a:p>
            <a:pPr eaLnBrk="1" fontAlgn="auto" hangingPunct="1">
              <a:lnSpc>
                <a:spcPct val="240000"/>
              </a:lnSpc>
              <a:spcAft>
                <a:spcPts val="0"/>
              </a:spcAft>
              <a:buNone/>
              <a:defRPr/>
            </a:pPr>
            <a:r>
              <a:rPr lang="pl-PL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- PRAWIDŁOWE USTAWIENIE GŁOWY</a:t>
            </a:r>
          </a:p>
          <a:p>
            <a:pPr eaLnBrk="1" fontAlgn="auto" hangingPunct="1">
              <a:lnSpc>
                <a:spcPct val="240000"/>
              </a:lnSpc>
              <a:spcAft>
                <a:spcPts val="0"/>
              </a:spcAft>
              <a:buFontTx/>
              <a:buNone/>
              <a:defRPr/>
            </a:pPr>
            <a:r>
              <a:rPr lang="pl-PL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- PEŁNA  OSTROŚĆ  WZROKU</a:t>
            </a:r>
          </a:p>
          <a:p>
            <a:pPr eaLnBrk="1" fontAlgn="auto" hangingPunct="1">
              <a:lnSpc>
                <a:spcPct val="240000"/>
              </a:lnSpc>
              <a:spcAft>
                <a:spcPts val="0"/>
              </a:spcAft>
              <a:buFontTx/>
              <a:buChar char="-"/>
              <a:defRPr/>
            </a:pPr>
            <a:r>
              <a:rPr lang="pl-PL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WIDZENIE  OBUOCZNE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LECZENIE ZEZA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68413"/>
            <a:ext cx="9144000" cy="5589587"/>
          </a:xfrm>
        </p:spPr>
        <p:txBody>
          <a:bodyPr rtlCol="0">
            <a:normAutofit/>
          </a:bodyPr>
          <a:lstStyle/>
          <a:p>
            <a:pPr marL="533400" indent="-533400"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pl-PL" sz="28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 ROZPOCZYNAMY ZARAZ </a:t>
            </a:r>
          </a:p>
          <a:p>
            <a:pPr marL="533400" indent="-533400"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pl-PL" sz="28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PO WYKRYCIU  ZEZA</a:t>
            </a:r>
          </a:p>
          <a:p>
            <a:pPr marL="533400" indent="-53340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pl-PL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1.  WYRÓWNYWANIE WAD REFRAKCJI</a:t>
            </a:r>
          </a:p>
          <a:p>
            <a:pPr marL="533400" indent="-53340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pl-PL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2.  LECZENIE AMBLYOPII</a:t>
            </a:r>
          </a:p>
          <a:p>
            <a:pPr marL="533400" indent="-53340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pl-PL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     - DOBRA OSTROŚĆ WZROKU</a:t>
            </a:r>
          </a:p>
          <a:p>
            <a:pPr marL="533400" indent="-53340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pl-PL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     - FIKSACJA  CENTRALNA</a:t>
            </a:r>
          </a:p>
          <a:p>
            <a:pPr marL="533400" indent="-53340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pl-PL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 3. RÓWNOLEGŁE USTAWIENIA OCZU</a:t>
            </a:r>
          </a:p>
          <a:p>
            <a:pPr marL="533400" indent="-53340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pl-PL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                         -PRYZMATY</a:t>
            </a:r>
          </a:p>
          <a:p>
            <a:pPr marL="533400" indent="-53340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pl-PL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                         -TOKSYNA BOTULINOWA</a:t>
            </a:r>
          </a:p>
          <a:p>
            <a:pPr marL="533400" indent="-53340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pl-PL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                         -OPERACJA ZEZA</a:t>
            </a:r>
          </a:p>
          <a:p>
            <a:pPr marL="533400" indent="-53340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pl-PL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4. ĆWICZENIA ORTOPTYCZNE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LECZENIE ZEZA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7504" y="1600200"/>
            <a:ext cx="9036496" cy="5141168"/>
          </a:xfrm>
        </p:spPr>
        <p:txBody>
          <a:bodyPr/>
          <a:lstStyle/>
          <a:p>
            <a:pPr marL="533400" indent="-53340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pl-P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  </a:t>
            </a:r>
            <a:r>
              <a:rPr lang="pl-PL" dirty="0" smtClean="0">
                <a:solidFill>
                  <a:srgbClr val="FF0000"/>
                </a:solidFill>
                <a:latin typeface="Arial Black" pitchFamily="34" charset="0"/>
              </a:rPr>
              <a:t>RÓWNOLEGŁE USTAWIENIA OCZU</a:t>
            </a:r>
          </a:p>
          <a:p>
            <a:pPr marL="533400" indent="-533400" eaLnBrk="1" fontAlgn="auto" hangingPunct="1">
              <a:spcAft>
                <a:spcPts val="0"/>
              </a:spcAft>
              <a:buFontTx/>
              <a:buNone/>
              <a:defRPr/>
            </a:pPr>
            <a:endParaRPr lang="pl-PL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 marL="533400" indent="-53340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pl-PL" dirty="0" smtClean="0">
                <a:solidFill>
                  <a:srgbClr val="FF0000"/>
                </a:solidFill>
                <a:latin typeface="Arial Black" pitchFamily="34" charset="0"/>
              </a:rPr>
              <a:t>               -PRYZMATY</a:t>
            </a:r>
          </a:p>
          <a:p>
            <a:pPr marL="533400" indent="-53340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pl-PL" dirty="0" smtClean="0">
                <a:solidFill>
                  <a:srgbClr val="FF0000"/>
                </a:solidFill>
                <a:latin typeface="Arial Black" pitchFamily="34" charset="0"/>
              </a:rPr>
              <a:t>               -TOKSYNA BOTULINOWA</a:t>
            </a:r>
          </a:p>
          <a:p>
            <a:pPr marL="533400" indent="-53340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pl-PL" dirty="0" smtClean="0">
                <a:solidFill>
                  <a:srgbClr val="FF0000"/>
                </a:solidFill>
                <a:latin typeface="Arial Black" pitchFamily="34" charset="0"/>
              </a:rPr>
              <a:t>               -OPERACJA ZEZA</a:t>
            </a:r>
          </a:p>
          <a:p>
            <a:pPr marL="533400" indent="-533400" eaLnBrk="1" fontAlgn="auto" hangingPunct="1">
              <a:spcAft>
                <a:spcPts val="0"/>
              </a:spcAft>
              <a:buFontTx/>
              <a:buNone/>
              <a:defRPr/>
            </a:pPr>
            <a:endParaRPr lang="pl-PL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 marL="533400" indent="-53340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pl-PL" dirty="0" smtClean="0">
                <a:solidFill>
                  <a:srgbClr val="FF0000"/>
                </a:solidFill>
                <a:latin typeface="Arial Black" pitchFamily="34" charset="0"/>
              </a:rPr>
              <a:t>  ĆWICZENIA ORTOPTYCZNE</a:t>
            </a:r>
            <a:endParaRPr lang="pl-PL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pl-P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LECZENIE AMBLYOPII</a:t>
            </a:r>
            <a:endParaRPr lang="pl-PL" sz="3600" dirty="0"/>
          </a:p>
        </p:txBody>
      </p:sp>
      <p:pic>
        <p:nvPicPr>
          <p:cNvPr id="47106" name="Picture 2" descr="D:\Moje dokumenty\EWA\Zdjęcia Hertza\Kopia DSCN08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515" t="2882" b="11865"/>
          <a:stretch>
            <a:fillRect/>
          </a:stretch>
        </p:blipFill>
        <p:spPr bwMode="auto">
          <a:xfrm>
            <a:off x="395535" y="1343470"/>
            <a:ext cx="7953509" cy="5325889"/>
          </a:xfrm>
          <a:prstGeom prst="rect">
            <a:avLst/>
          </a:prstGeom>
          <a:noFill/>
        </p:spPr>
      </p:pic>
      <p:sp>
        <p:nvSpPr>
          <p:cNvPr id="4" name="pole tekstowe 3"/>
          <p:cNvSpPr txBox="1"/>
          <p:nvPr/>
        </p:nvSpPr>
        <p:spPr>
          <a:xfrm>
            <a:off x="1043608" y="260648"/>
            <a:ext cx="7056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</a:t>
            </a:r>
            <a:endParaRPr lang="pl-PL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3275856" y="1556792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OBTURACJA</a:t>
            </a:r>
            <a:endParaRPr lang="pl-PL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LECZENIE AMBLYOPII</a:t>
            </a:r>
            <a:endParaRPr lang="pl-PL" sz="3600" dirty="0"/>
          </a:p>
        </p:txBody>
      </p:sp>
      <p:pic>
        <p:nvPicPr>
          <p:cNvPr id="1026" name="Picture 2" descr="D:\EWA\Julia na Hertza\DSC032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9861"/>
          <a:stretch>
            <a:fillRect/>
          </a:stretch>
        </p:blipFill>
        <p:spPr bwMode="auto">
          <a:xfrm>
            <a:off x="1187625" y="1324900"/>
            <a:ext cx="6336703" cy="527245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LECZENIE AMBLYOPII</a:t>
            </a:r>
            <a:endParaRPr lang="pl-PL" sz="3600" dirty="0"/>
          </a:p>
        </p:txBody>
      </p:sp>
      <p:pic>
        <p:nvPicPr>
          <p:cNvPr id="4" name="Picture 4" descr="DSCN082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11863"/>
          <a:stretch>
            <a:fillRect/>
          </a:stretch>
        </p:blipFill>
        <p:spPr bwMode="auto">
          <a:xfrm>
            <a:off x="683222" y="1600200"/>
            <a:ext cx="7489177" cy="4950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LECZENIE AMBLYOPII</a:t>
            </a:r>
            <a:endParaRPr lang="pl-PL" sz="3600" dirty="0"/>
          </a:p>
        </p:txBody>
      </p:sp>
      <p:pic>
        <p:nvPicPr>
          <p:cNvPr id="45058" name="Picture 2" descr="D:\Moje dokumenty\EWA\Zdjęcia Hertza\D (5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11154"/>
          <a:stretch>
            <a:fillRect/>
          </a:stretch>
        </p:blipFill>
        <p:spPr bwMode="auto">
          <a:xfrm>
            <a:off x="1187624" y="1293248"/>
            <a:ext cx="7419669" cy="4944064"/>
          </a:xfrm>
          <a:prstGeom prst="rect">
            <a:avLst/>
          </a:prstGeom>
          <a:noFill/>
        </p:spPr>
      </p:pic>
      <p:sp>
        <p:nvSpPr>
          <p:cNvPr id="5" name="pole tekstowe 4"/>
          <p:cNvSpPr txBox="1"/>
          <p:nvPr/>
        </p:nvSpPr>
        <p:spPr>
          <a:xfrm>
            <a:off x="3995936" y="1628800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BOTOX</a:t>
            </a:r>
            <a:endParaRPr lang="pl-PL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ZASTOSOWANIE PRYZMATÓW</a:t>
            </a:r>
          </a:p>
        </p:txBody>
      </p:sp>
      <p:pic>
        <p:nvPicPr>
          <p:cNvPr id="22531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 b="12288"/>
          <a:stretch>
            <a:fillRect/>
          </a:stretch>
        </p:blipFill>
        <p:spPr>
          <a:xfrm>
            <a:off x="0" y="1500188"/>
            <a:ext cx="9144000" cy="5357812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/>
          <a:lstStyle/>
          <a:p>
            <a:pPr eaLnBrk="1" hangingPunct="1"/>
            <a:r>
              <a:rPr lang="pl-P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ZASTOSOWANIE PRYZMATÓW</a:t>
            </a:r>
            <a:endParaRPr lang="pl-PL" sz="3600" dirty="0" smtClean="0"/>
          </a:p>
        </p:txBody>
      </p:sp>
      <p:pic>
        <p:nvPicPr>
          <p:cNvPr id="23555" name="Picture 2" descr="D:\Moje dokumenty\EWA\Zdjęcia Hertza\Kopia DSCN077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124" t="10920" r="3926" b="12137"/>
          <a:stretch>
            <a:fillRect/>
          </a:stretch>
        </p:blipFill>
        <p:spPr>
          <a:xfrm>
            <a:off x="-46038" y="1097360"/>
            <a:ext cx="9190038" cy="576064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1417638"/>
          </a:xfrm>
        </p:spPr>
        <p:txBody>
          <a:bodyPr/>
          <a:lstStyle/>
          <a:p>
            <a:r>
              <a:rPr lang="pl-P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WTÓRNA  NADCZYNNOŚĆ </a:t>
            </a:r>
            <a:br>
              <a:rPr lang="pl-P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M. SKOŚNEGO  DOLNEGO      </a:t>
            </a:r>
            <a:r>
              <a:rPr lang="pl-PL" sz="2000" dirty="0" err="1" smtClean="0"/>
              <a:t>Str.Obl.Inf</a:t>
            </a:r>
            <a:r>
              <a:rPr lang="pl-PL" sz="2000" dirty="0" smtClean="0"/>
              <a:t>.</a:t>
            </a:r>
            <a:br>
              <a:rPr lang="pl-PL" sz="2000" dirty="0" smtClean="0"/>
            </a:br>
            <a:endParaRPr lang="pl-PL" sz="2000" dirty="0">
              <a:solidFill>
                <a:srgbClr val="FFFF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1556792"/>
            <a:ext cx="9144000" cy="5301208"/>
          </a:xfrm>
        </p:spPr>
        <p:txBody>
          <a:bodyPr/>
          <a:lstStyle/>
          <a:p>
            <a:r>
              <a:rPr lang="pl-PL" dirty="0" smtClean="0"/>
              <a:t>- niedowład, porażenie </a:t>
            </a:r>
            <a:r>
              <a:rPr lang="pl-PL" dirty="0" err="1" smtClean="0"/>
              <a:t>m.skośnego</a:t>
            </a:r>
            <a:r>
              <a:rPr lang="pl-PL" dirty="0" smtClean="0"/>
              <a:t> górnego </a:t>
            </a:r>
            <a:r>
              <a:rPr lang="pl-PL" dirty="0" err="1" smtClean="0"/>
              <a:t>homolateralnego</a:t>
            </a:r>
            <a:r>
              <a:rPr lang="pl-PL" dirty="0" smtClean="0"/>
              <a:t> antagonisty</a:t>
            </a:r>
          </a:p>
          <a:p>
            <a:r>
              <a:rPr lang="pl-PL" dirty="0" smtClean="0"/>
              <a:t>- czasem na skutek niedoczynności </a:t>
            </a:r>
            <a:r>
              <a:rPr lang="pl-PL" dirty="0" err="1" smtClean="0"/>
              <a:t>m.prostego</a:t>
            </a:r>
            <a:r>
              <a:rPr lang="pl-PL" dirty="0" smtClean="0"/>
              <a:t>     górnego drugiego oka </a:t>
            </a:r>
          </a:p>
          <a:p>
            <a:r>
              <a:rPr lang="pl-PL" dirty="0" smtClean="0"/>
              <a:t>- przy </a:t>
            </a:r>
            <a:r>
              <a:rPr lang="pl-PL" dirty="0" err="1" smtClean="0"/>
              <a:t>fix</a:t>
            </a:r>
            <a:r>
              <a:rPr lang="pl-PL" dirty="0" smtClean="0"/>
              <a:t> zdrowym- </a:t>
            </a:r>
            <a:r>
              <a:rPr lang="pl-PL" dirty="0" err="1" smtClean="0"/>
              <a:t>hyper</a:t>
            </a:r>
            <a:r>
              <a:rPr lang="pl-PL" dirty="0" smtClean="0"/>
              <a:t> oka chorego</a:t>
            </a:r>
          </a:p>
          <a:p>
            <a:r>
              <a:rPr lang="pl-PL" dirty="0" smtClean="0"/>
              <a:t>-  może występować zez poziomy </a:t>
            </a:r>
            <a:r>
              <a:rPr lang="pl-PL" dirty="0" err="1" smtClean="0"/>
              <a:t>A-eso,exo</a:t>
            </a:r>
            <a:endParaRPr lang="pl-PL" dirty="0" smtClean="0"/>
          </a:p>
          <a:p>
            <a:endParaRPr lang="pl-PL" dirty="0"/>
          </a:p>
        </p:txBody>
      </p:sp>
      <p:sp>
        <p:nvSpPr>
          <p:cNvPr id="4" name="Prostokąt 3"/>
          <p:cNvSpPr/>
          <p:nvPr/>
        </p:nvSpPr>
        <p:spPr>
          <a:xfrm flipV="1">
            <a:off x="0" y="-1"/>
            <a:ext cx="89644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j-ea"/>
                <a:cs typeface="+mj-cs"/>
              </a:rPr>
              <a:t>  </a:t>
            </a:r>
            <a:endParaRPr lang="pl-PL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5013176"/>
            <a:ext cx="4443893" cy="1518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251520" y="188640"/>
            <a:ext cx="86764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     OKULARY PRYZMATYCZNE</a:t>
            </a:r>
            <a:endParaRPr lang="pl-PL" sz="3600" dirty="0"/>
          </a:p>
        </p:txBody>
      </p:sp>
      <p:pic>
        <p:nvPicPr>
          <p:cNvPr id="1026" name="Picture 2" descr="C:\Users\Ewa\Desktop\20230818_0941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980728"/>
            <a:ext cx="7432825" cy="4180964"/>
          </a:xfrm>
          <a:prstGeom prst="rect">
            <a:avLst/>
          </a:prstGeom>
          <a:noFill/>
        </p:spPr>
      </p:pic>
      <p:pic>
        <p:nvPicPr>
          <p:cNvPr id="2" name="Picture 2" descr="C:\Users\Ewa\Desktop\kąt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09903" y="5229200"/>
            <a:ext cx="3251512" cy="16288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96752"/>
          </a:xfrm>
        </p:spPr>
        <p:txBody>
          <a:bodyPr/>
          <a:lstStyle/>
          <a:p>
            <a:pPr eaLnBrk="1" hangingPunct="1"/>
            <a:r>
              <a:rPr lang="pl-P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HYPERKOREKCJA PRYZMATYCZNA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628775"/>
            <a:ext cx="8229600" cy="4525963"/>
          </a:xfrm>
        </p:spPr>
        <p:txBody>
          <a:bodyPr/>
          <a:lstStyle/>
          <a:p>
            <a:pPr eaLnBrk="1" hangingPunct="1"/>
            <a:endParaRPr lang="pl-PL" smtClean="0"/>
          </a:p>
        </p:txBody>
      </p:sp>
      <p:pic>
        <p:nvPicPr>
          <p:cNvPr id="26628" name="Picture 4" descr="DSCN0870"/>
          <p:cNvPicPr>
            <a:picLocks noChangeAspect="1" noChangeArrowheads="1"/>
          </p:cNvPicPr>
          <p:nvPr/>
        </p:nvPicPr>
        <p:blipFill>
          <a:blip r:embed="rId2" cstate="print"/>
          <a:srcRect b="13230"/>
          <a:stretch>
            <a:fillRect/>
          </a:stretch>
        </p:blipFill>
        <p:spPr bwMode="auto">
          <a:xfrm>
            <a:off x="288032" y="1096120"/>
            <a:ext cx="8855968" cy="5761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l-PL" smtClean="0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pl-PL" smtClean="0"/>
          </a:p>
        </p:txBody>
      </p:sp>
      <p:pic>
        <p:nvPicPr>
          <p:cNvPr id="27652" name="Picture 4" descr="DSCN0871"/>
          <p:cNvPicPr>
            <a:picLocks noChangeAspect="1" noChangeArrowheads="1"/>
          </p:cNvPicPr>
          <p:nvPr/>
        </p:nvPicPr>
        <p:blipFill>
          <a:blip r:embed="rId2" cstate="print"/>
          <a:srcRect t="7352" b="12831"/>
          <a:stretch>
            <a:fillRect/>
          </a:stretch>
        </p:blipFill>
        <p:spPr bwMode="auto">
          <a:xfrm>
            <a:off x="0" y="692696"/>
            <a:ext cx="9144000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6764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ZASTOSOWANIE   INIEKCJI  TOKSYNY  BOTULINOWEJ A </a:t>
            </a:r>
            <a:br>
              <a:rPr lang="pl-P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</a:br>
            <a:endParaRPr lang="pl-PL" sz="36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1600200"/>
            <a:ext cx="8915400" cy="4924425"/>
          </a:xfrm>
        </p:spPr>
        <p:txBody>
          <a:bodyPr rtlCol="0">
            <a:noAutofit/>
          </a:bodyPr>
          <a:lstStyle/>
          <a:p>
            <a:pPr marL="609600" indent="-609600" algn="l" eaLnBrk="1" fontAlgn="auto" hangingPunct="1">
              <a:spcAft>
                <a:spcPts val="0"/>
              </a:spcAft>
              <a:buFontTx/>
              <a:buAutoNum type="arabicPeriod"/>
              <a:defRPr/>
            </a:pPr>
            <a:r>
              <a:rPr lang="pl-PL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ZEZ PORAŻENNY  N.  VI</a:t>
            </a:r>
          </a:p>
          <a:p>
            <a:pPr marL="609600" indent="-609600" algn="l" eaLnBrk="1" fontAlgn="auto" hangingPunct="1">
              <a:spcAft>
                <a:spcPts val="0"/>
              </a:spcAft>
              <a:buFontTx/>
              <a:buAutoNum type="arabicPeriod"/>
              <a:defRPr/>
            </a:pPr>
            <a:r>
              <a:rPr lang="pl-PL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ZEZ  WRODZONY</a:t>
            </a:r>
          </a:p>
          <a:p>
            <a:pPr marL="609600" indent="-609600" algn="l" eaLnBrk="1" fontAlgn="auto" hangingPunct="1">
              <a:spcAft>
                <a:spcPts val="0"/>
              </a:spcAft>
              <a:buFontTx/>
              <a:buAutoNum type="arabicPeriod"/>
              <a:defRPr/>
            </a:pPr>
            <a:r>
              <a:rPr lang="pl-PL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ZEZ  TOWARZYSZĄCY  ZBIEŻNY</a:t>
            </a:r>
          </a:p>
          <a:p>
            <a:pPr marL="609600" indent="-609600" algn="l" eaLnBrk="1" fontAlgn="auto" hangingPunct="1">
              <a:spcAft>
                <a:spcPts val="0"/>
              </a:spcAft>
              <a:buFontTx/>
              <a:buAutoNum type="arabicPeriod"/>
              <a:defRPr/>
            </a:pPr>
            <a:r>
              <a:rPr lang="pl-PL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ZEZ  TOWARZYSZĄCY  ROZBIEŻNY</a:t>
            </a:r>
          </a:p>
          <a:p>
            <a:pPr marL="609600" indent="-609600" algn="l" eaLnBrk="1" fontAlgn="auto" hangingPunct="1">
              <a:spcAft>
                <a:spcPts val="0"/>
              </a:spcAft>
              <a:buFontTx/>
              <a:buAutoNum type="arabicPeriod"/>
              <a:defRPr/>
            </a:pPr>
            <a:r>
              <a:rPr lang="pl-PL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HYPERTROPIA I   HYPOTROPIA</a:t>
            </a:r>
          </a:p>
          <a:p>
            <a:pPr marL="609600" indent="-609600" algn="l" eaLnBrk="1" fontAlgn="auto" hangingPunct="1">
              <a:spcAft>
                <a:spcPts val="0"/>
              </a:spcAft>
              <a:buAutoNum type="arabicPeriod" startAt="6"/>
              <a:defRPr/>
            </a:pPr>
            <a:r>
              <a:rPr lang="pl-PL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OCZOPLĄS</a:t>
            </a:r>
          </a:p>
          <a:p>
            <a:pPr marL="609600" indent="-609600" algn="l" eaLnBrk="1" fontAlgn="auto" hangingPunct="1">
              <a:spcAft>
                <a:spcPts val="0"/>
              </a:spcAft>
              <a:buAutoNum type="arabicPeriod" startAt="6"/>
              <a:defRPr/>
            </a:pPr>
            <a:endParaRPr lang="pl-PL" sz="20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  <a:p>
            <a:pPr marL="609600" indent="-609600" algn="l" eaLnBrk="1" fontAlgn="auto" hangingPunct="1">
              <a:spcAft>
                <a:spcPts val="0"/>
              </a:spcAft>
              <a:buAutoNum type="arabicPeriod" startAt="6"/>
              <a:defRPr/>
            </a:pPr>
            <a:r>
              <a:rPr lang="pl-PL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ZEZ  SKOŚNY  DOLNY  </a:t>
            </a:r>
          </a:p>
          <a:p>
            <a:pPr marL="609600" indent="-609600" algn="l" eaLnBrk="1" fontAlgn="auto" hangingPunct="1">
              <a:spcAft>
                <a:spcPts val="0"/>
              </a:spcAft>
              <a:buAutoNum type="arabicPeriod" startAt="6"/>
              <a:defRPr/>
            </a:pPr>
            <a:endParaRPr lang="pl-PL" sz="2000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179512" y="4941168"/>
            <a:ext cx="838944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dirty="0" smtClean="0"/>
          </a:p>
          <a:p>
            <a:r>
              <a:rPr lang="en-US" dirty="0" smtClean="0"/>
              <a:t> </a:t>
            </a:r>
            <a:r>
              <a:rPr lang="en-US" dirty="0" err="1" smtClean="0"/>
              <a:t>Botulinum</a:t>
            </a:r>
            <a:r>
              <a:rPr lang="en-US" dirty="0" smtClean="0"/>
              <a:t> Toxin Injection of the Inferior Oblique Muscles for V-Pattern Strabismus and Primary Position </a:t>
            </a:r>
            <a:r>
              <a:rPr lang="en-US" dirty="0" err="1" smtClean="0"/>
              <a:t>Hypertropia</a:t>
            </a:r>
            <a:r>
              <a:rPr lang="en-US" dirty="0" smtClean="0"/>
              <a:t> </a:t>
            </a:r>
          </a:p>
          <a:p>
            <a:r>
              <a:rPr lang="pl-PL" sz="1200" dirty="0" smtClean="0"/>
              <a:t>ISDIN OKE, ABDELRAHMANM. ELHUSSEINY, ANKOORS. SHAH, AND DAVID G. HUNTER </a:t>
            </a:r>
          </a:p>
          <a:p>
            <a:r>
              <a:rPr lang="en-US" sz="1200" b="1" dirty="0" smtClean="0"/>
              <a:t> </a:t>
            </a:r>
            <a:r>
              <a:rPr lang="en-US" sz="1200" dirty="0" smtClean="0"/>
              <a:t>AMERICAN JOURNAL OF OPHTHALMOLOGY MARCH 2022 </a:t>
            </a:r>
            <a:endParaRPr lang="pl-PL" sz="12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838200"/>
            <a:ext cx="7772400" cy="11430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MECHANIZM  DZIAŁANIA  LEKU</a:t>
            </a:r>
          </a:p>
        </p:txBody>
      </p:sp>
      <p:sp>
        <p:nvSpPr>
          <p:cNvPr id="31747" name="Arc 3"/>
          <p:cNvSpPr>
            <a:spLocks/>
          </p:cNvSpPr>
          <p:nvPr/>
        </p:nvSpPr>
        <p:spPr bwMode="auto">
          <a:xfrm flipV="1">
            <a:off x="3011488" y="4564063"/>
            <a:ext cx="2151062" cy="693737"/>
          </a:xfrm>
          <a:custGeom>
            <a:avLst/>
            <a:gdLst>
              <a:gd name="T0" fmla="*/ 0 w 42071"/>
              <a:gd name="T1" fmla="*/ 2147483647 h 21600"/>
              <a:gd name="T2" fmla="*/ 2147483647 w 42071"/>
              <a:gd name="T3" fmla="*/ 2147483647 h 21600"/>
              <a:gd name="T4" fmla="*/ 2147483647 w 42071"/>
              <a:gd name="T5" fmla="*/ 2147483647 h 21600"/>
              <a:gd name="T6" fmla="*/ 0 60000 65536"/>
              <a:gd name="T7" fmla="*/ 0 60000 65536"/>
              <a:gd name="T8" fmla="*/ 0 60000 65536"/>
              <a:gd name="T9" fmla="*/ 0 w 42071"/>
              <a:gd name="T10" fmla="*/ 0 h 21600"/>
              <a:gd name="T11" fmla="*/ 42071 w 42071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2071" h="21600" fill="none" extrusionOk="0">
                <a:moveTo>
                  <a:pt x="-1" y="15790"/>
                </a:moveTo>
                <a:cubicBezTo>
                  <a:pt x="2606" y="6455"/>
                  <a:pt x="11111" y="-1"/>
                  <a:pt x="20804" y="0"/>
                </a:cubicBezTo>
                <a:cubicBezTo>
                  <a:pt x="31275" y="0"/>
                  <a:pt x="40238" y="7510"/>
                  <a:pt x="42070" y="17820"/>
                </a:cubicBezTo>
              </a:path>
              <a:path w="42071" h="21600" stroke="0" extrusionOk="0">
                <a:moveTo>
                  <a:pt x="-1" y="15790"/>
                </a:moveTo>
                <a:cubicBezTo>
                  <a:pt x="2606" y="6455"/>
                  <a:pt x="11111" y="-1"/>
                  <a:pt x="20804" y="0"/>
                </a:cubicBezTo>
                <a:cubicBezTo>
                  <a:pt x="31275" y="0"/>
                  <a:pt x="40238" y="7510"/>
                  <a:pt x="42070" y="17820"/>
                </a:cubicBezTo>
                <a:lnTo>
                  <a:pt x="20804" y="21600"/>
                </a:lnTo>
                <a:close/>
              </a:path>
            </a:pathLst>
          </a:custGeom>
          <a:noFill/>
          <a:ln w="5715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31748" name="Line 4"/>
          <p:cNvSpPr>
            <a:spLocks noChangeShapeType="1"/>
          </p:cNvSpPr>
          <p:nvPr/>
        </p:nvSpPr>
        <p:spPr bwMode="auto">
          <a:xfrm flipH="1">
            <a:off x="609600" y="4724400"/>
            <a:ext cx="2438400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31749" name="Line 5"/>
          <p:cNvSpPr>
            <a:spLocks noChangeShapeType="1"/>
          </p:cNvSpPr>
          <p:nvPr/>
        </p:nvSpPr>
        <p:spPr bwMode="auto">
          <a:xfrm>
            <a:off x="5181600" y="4724400"/>
            <a:ext cx="2819400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31750" name="Arc 6"/>
          <p:cNvSpPr>
            <a:spLocks/>
          </p:cNvSpPr>
          <p:nvPr/>
        </p:nvSpPr>
        <p:spPr bwMode="auto">
          <a:xfrm flipV="1">
            <a:off x="3236913" y="3940175"/>
            <a:ext cx="1639887" cy="946150"/>
          </a:xfrm>
          <a:custGeom>
            <a:avLst/>
            <a:gdLst>
              <a:gd name="T0" fmla="*/ 2147483647 w 43200"/>
              <a:gd name="T1" fmla="*/ 2147483647 h 43200"/>
              <a:gd name="T2" fmla="*/ 2147483647 w 43200"/>
              <a:gd name="T3" fmla="*/ 2147483647 h 43200"/>
              <a:gd name="T4" fmla="*/ 2147483647 w 43200"/>
              <a:gd name="T5" fmla="*/ 2147483647 h 43200"/>
              <a:gd name="T6" fmla="*/ 0 60000 65536"/>
              <a:gd name="T7" fmla="*/ 0 60000 65536"/>
              <a:gd name="T8" fmla="*/ 0 60000 65536"/>
              <a:gd name="T9" fmla="*/ 0 w 43200"/>
              <a:gd name="T10" fmla="*/ 0 h 43200"/>
              <a:gd name="T11" fmla="*/ 43200 w 43200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43200" fill="none" extrusionOk="0">
                <a:moveTo>
                  <a:pt x="23932" y="43073"/>
                </a:moveTo>
                <a:cubicBezTo>
                  <a:pt x="23158" y="43157"/>
                  <a:pt x="22379" y="43199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25118"/>
                  <a:pt x="42340" y="28584"/>
                  <a:pt x="40695" y="31694"/>
                </a:cubicBezTo>
              </a:path>
              <a:path w="43200" h="43200" stroke="0" extrusionOk="0">
                <a:moveTo>
                  <a:pt x="23932" y="43073"/>
                </a:moveTo>
                <a:cubicBezTo>
                  <a:pt x="23158" y="43157"/>
                  <a:pt x="22379" y="43199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25118"/>
                  <a:pt x="42340" y="28584"/>
                  <a:pt x="40695" y="31694"/>
                </a:cubicBezTo>
                <a:lnTo>
                  <a:pt x="21600" y="21600"/>
                </a:lnTo>
                <a:close/>
              </a:path>
            </a:pathLst>
          </a:custGeom>
          <a:noFill/>
          <a:ln w="5715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31751" name="Line 7"/>
          <p:cNvSpPr>
            <a:spLocks noChangeShapeType="1"/>
          </p:cNvSpPr>
          <p:nvPr/>
        </p:nvSpPr>
        <p:spPr bwMode="auto">
          <a:xfrm flipV="1">
            <a:off x="4038600" y="2590800"/>
            <a:ext cx="2743200" cy="13716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31752" name="Line 8"/>
          <p:cNvSpPr>
            <a:spLocks noChangeShapeType="1"/>
          </p:cNvSpPr>
          <p:nvPr/>
        </p:nvSpPr>
        <p:spPr bwMode="auto">
          <a:xfrm flipV="1">
            <a:off x="4800600" y="2819400"/>
            <a:ext cx="2743200" cy="13716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101385" name="Text Box 9"/>
          <p:cNvSpPr txBox="1">
            <a:spLocks noChangeArrowheads="1"/>
          </p:cNvSpPr>
          <p:nvPr/>
        </p:nvSpPr>
        <p:spPr bwMode="auto">
          <a:xfrm>
            <a:off x="5029200" y="3200400"/>
            <a:ext cx="1143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pl-PL" sz="3200" b="1"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Ach</a:t>
            </a:r>
          </a:p>
        </p:txBody>
      </p:sp>
      <p:sp>
        <p:nvSpPr>
          <p:cNvPr id="31754" name="Arc 10"/>
          <p:cNvSpPr>
            <a:spLocks/>
          </p:cNvSpPr>
          <p:nvPr/>
        </p:nvSpPr>
        <p:spPr bwMode="auto">
          <a:xfrm rot="20250831" flipH="1">
            <a:off x="3336925" y="3992563"/>
            <a:ext cx="2301875" cy="715962"/>
          </a:xfrm>
          <a:custGeom>
            <a:avLst/>
            <a:gdLst>
              <a:gd name="T0" fmla="*/ 0 w 21833"/>
              <a:gd name="T1" fmla="*/ 2147483647 h 21600"/>
              <a:gd name="T2" fmla="*/ 2147483647 w 21833"/>
              <a:gd name="T3" fmla="*/ 2147483647 h 21600"/>
              <a:gd name="T4" fmla="*/ 2147483647 w 21833"/>
              <a:gd name="T5" fmla="*/ 2147483647 h 21600"/>
              <a:gd name="T6" fmla="*/ 0 60000 65536"/>
              <a:gd name="T7" fmla="*/ 0 60000 65536"/>
              <a:gd name="T8" fmla="*/ 0 60000 65536"/>
              <a:gd name="T9" fmla="*/ 0 w 21833"/>
              <a:gd name="T10" fmla="*/ 0 h 21600"/>
              <a:gd name="T11" fmla="*/ 21833 w 21833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833" h="21600" fill="none" extrusionOk="0">
                <a:moveTo>
                  <a:pt x="0" y="2"/>
                </a:moveTo>
                <a:cubicBezTo>
                  <a:pt x="107" y="0"/>
                  <a:pt x="215" y="-1"/>
                  <a:pt x="324" y="0"/>
                </a:cubicBezTo>
                <a:cubicBezTo>
                  <a:pt x="11488" y="0"/>
                  <a:pt x="20812" y="8507"/>
                  <a:pt x="21833" y="19624"/>
                </a:cubicBezTo>
              </a:path>
              <a:path w="21833" h="21600" stroke="0" extrusionOk="0">
                <a:moveTo>
                  <a:pt x="0" y="2"/>
                </a:moveTo>
                <a:cubicBezTo>
                  <a:pt x="107" y="0"/>
                  <a:pt x="215" y="-1"/>
                  <a:pt x="324" y="0"/>
                </a:cubicBezTo>
                <a:cubicBezTo>
                  <a:pt x="11488" y="0"/>
                  <a:pt x="20812" y="8507"/>
                  <a:pt x="21833" y="19624"/>
                </a:cubicBezTo>
                <a:lnTo>
                  <a:pt x="324" y="21600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101387" name="Text Box 11"/>
          <p:cNvSpPr txBox="1">
            <a:spLocks noChangeArrowheads="1"/>
          </p:cNvSpPr>
          <p:nvPr/>
        </p:nvSpPr>
        <p:spPr bwMode="auto">
          <a:xfrm>
            <a:off x="1752600" y="2590800"/>
            <a:ext cx="1371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pl-PL" sz="3200" b="1"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Ca </a:t>
            </a:r>
            <a:r>
              <a:rPr lang="pl-PL" sz="3200" b="1" baseline="30000"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2+</a:t>
            </a:r>
            <a:endParaRPr lang="pl-PL" sz="3200" b="1">
              <a:effectLst>
                <a:outerShdw blurRad="38100" dist="38100" dir="2700000" algn="tl">
                  <a:srgbClr val="FFFFFF"/>
                </a:outerShdw>
              </a:effectLst>
              <a:latin typeface="Arial Black" pitchFamily="34" charset="0"/>
            </a:endParaRPr>
          </a:p>
        </p:txBody>
      </p:sp>
      <p:sp>
        <p:nvSpPr>
          <p:cNvPr id="31756" name="Line 12"/>
          <p:cNvSpPr>
            <a:spLocks noChangeShapeType="1"/>
          </p:cNvSpPr>
          <p:nvPr/>
        </p:nvSpPr>
        <p:spPr bwMode="auto">
          <a:xfrm>
            <a:off x="2438400" y="3048000"/>
            <a:ext cx="1295400" cy="114300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pl-PL"/>
          </a:p>
        </p:txBody>
      </p:sp>
      <p:sp>
        <p:nvSpPr>
          <p:cNvPr id="31757" name="Line 13"/>
          <p:cNvSpPr>
            <a:spLocks noChangeShapeType="1"/>
          </p:cNvSpPr>
          <p:nvPr/>
        </p:nvSpPr>
        <p:spPr bwMode="auto">
          <a:xfrm>
            <a:off x="3657600" y="4343400"/>
            <a:ext cx="228600" cy="3048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31758" name="Line 14"/>
          <p:cNvSpPr>
            <a:spLocks noChangeShapeType="1"/>
          </p:cNvSpPr>
          <p:nvPr/>
        </p:nvSpPr>
        <p:spPr bwMode="auto">
          <a:xfrm>
            <a:off x="3810000" y="4267200"/>
            <a:ext cx="228600" cy="3048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4953000" y="4648200"/>
            <a:ext cx="3581400" cy="914400"/>
          </a:xfrm>
          <a:prstGeom prst="rect">
            <a:avLst/>
          </a:prstGeom>
          <a:gradFill rotWithShape="0">
            <a:gsLst>
              <a:gs pos="0">
                <a:srgbClr val="3399FF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l-PL">
              <a:latin typeface="Calibri" pitchFamily="34" charset="0"/>
            </a:endParaRPr>
          </a:p>
        </p:txBody>
      </p:sp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4953000" y="3048000"/>
            <a:ext cx="3581400" cy="1066800"/>
          </a:xfrm>
          <a:prstGeom prst="rect">
            <a:avLst/>
          </a:prstGeom>
          <a:gradFill rotWithShape="0">
            <a:gsLst>
              <a:gs pos="0">
                <a:srgbClr val="3399FF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l-PL">
              <a:latin typeface="Calibri" pitchFamily="34" charset="0"/>
            </a:endParaRPr>
          </a:p>
        </p:txBody>
      </p:sp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4953000" y="1828800"/>
            <a:ext cx="3581400" cy="609600"/>
          </a:xfrm>
          <a:prstGeom prst="rect">
            <a:avLst/>
          </a:prstGeom>
          <a:gradFill rotWithShape="0">
            <a:gsLst>
              <a:gs pos="0">
                <a:srgbClr val="3399FF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l-PL">
              <a:latin typeface="Calibri" pitchFamily="34" charset="0"/>
            </a:endParaRPr>
          </a:p>
        </p:txBody>
      </p:sp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304800" y="2209800"/>
            <a:ext cx="3962400" cy="762000"/>
          </a:xfrm>
          <a:prstGeom prst="rect">
            <a:avLst/>
          </a:prstGeom>
          <a:gradFill rotWithShape="0">
            <a:gsLst>
              <a:gs pos="0">
                <a:srgbClr val="3399FF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l-PL">
              <a:latin typeface="Calibri" pitchFamily="34" charset="0"/>
            </a:endParaRPr>
          </a:p>
        </p:txBody>
      </p:sp>
      <p:sp>
        <p:nvSpPr>
          <p:cNvPr id="34822" name="Rectangle 6"/>
          <p:cNvSpPr>
            <a:spLocks noChangeArrowheads="1"/>
          </p:cNvSpPr>
          <p:nvPr/>
        </p:nvSpPr>
        <p:spPr bwMode="auto">
          <a:xfrm>
            <a:off x="228600" y="3352800"/>
            <a:ext cx="4038600" cy="838200"/>
          </a:xfrm>
          <a:prstGeom prst="rect">
            <a:avLst/>
          </a:prstGeom>
          <a:gradFill rotWithShape="0">
            <a:gsLst>
              <a:gs pos="0">
                <a:srgbClr val="3399FF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l-PL">
              <a:latin typeface="Calibri" pitchFamily="34" charset="0"/>
            </a:endParaRPr>
          </a:p>
        </p:txBody>
      </p:sp>
      <p:sp>
        <p:nvSpPr>
          <p:cNvPr id="34823" name="Rectangle 7"/>
          <p:cNvSpPr>
            <a:spLocks noChangeArrowheads="1"/>
          </p:cNvSpPr>
          <p:nvPr/>
        </p:nvSpPr>
        <p:spPr bwMode="auto">
          <a:xfrm>
            <a:off x="304800" y="4572000"/>
            <a:ext cx="3962400" cy="609600"/>
          </a:xfrm>
          <a:prstGeom prst="rect">
            <a:avLst/>
          </a:prstGeom>
          <a:gradFill rotWithShape="0">
            <a:gsLst>
              <a:gs pos="0">
                <a:srgbClr val="3399FF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l-PL">
              <a:latin typeface="Calibri" pitchFamily="34" charset="0"/>
            </a:endParaRPr>
          </a:p>
        </p:txBody>
      </p:sp>
      <p:sp>
        <p:nvSpPr>
          <p:cNvPr id="102408" name="Rectangle 8"/>
          <p:cNvSpPr>
            <a:spLocks noGrp="1" noChangeArrowheads="1"/>
          </p:cNvSpPr>
          <p:nvPr>
            <p:ph type="ctrTitle"/>
          </p:nvPr>
        </p:nvSpPr>
        <p:spPr>
          <a:xfrm>
            <a:off x="304800" y="1905000"/>
            <a:ext cx="4191000" cy="3276600"/>
          </a:xfrm>
        </p:spPr>
        <p:txBody>
          <a:bodyPr rtlCol="0">
            <a:normAutofit/>
          </a:bodyPr>
          <a:lstStyle/>
          <a:p>
            <a:pPr algn="l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pl-PL" sz="18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ROZKURCZ  I  ROZLUŹNIENIE      </a:t>
            </a:r>
            <a:br>
              <a:rPr lang="pl-PL" sz="18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pl-PL" sz="18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MIĘŚNIA</a:t>
            </a:r>
            <a:br>
              <a:rPr lang="pl-PL" sz="18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pl-PL" sz="18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pl-PL" sz="18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pl-PL" sz="18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SKURCZ  HETEROLATERALNEGO  SYNEGRISTY  (P.  HERINGA)</a:t>
            </a:r>
            <a:br>
              <a:rPr lang="pl-PL" sz="18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pl-PL" sz="18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pl-PL" sz="18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pl-PL" sz="18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USTAWIENIE  OCZU  NA  WPROST</a:t>
            </a:r>
          </a:p>
        </p:txBody>
      </p:sp>
      <p:sp>
        <p:nvSpPr>
          <p:cNvPr id="102409" name="Rectangle 9"/>
          <p:cNvSpPr>
            <a:spLocks noGrp="1" noChangeArrowheads="1"/>
          </p:cNvSpPr>
          <p:nvPr>
            <p:ph type="subTitle" idx="1"/>
          </p:nvPr>
        </p:nvSpPr>
        <p:spPr>
          <a:xfrm>
            <a:off x="4953000" y="1828800"/>
            <a:ext cx="3962400" cy="3657600"/>
          </a:xfrm>
        </p:spPr>
        <p:txBody>
          <a:bodyPr rtlCol="0">
            <a:normAutofit fontScale="85000" lnSpcReduction="10000"/>
          </a:bodyPr>
          <a:lstStyle/>
          <a:p>
            <a:pPr algn="l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l-PL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ZMIANA  LOKALIZACJI  WZROKOWEJ</a:t>
            </a:r>
          </a:p>
          <a:p>
            <a:pPr algn="l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pl-PL" sz="1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pl-PL" sz="1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pl-PL" sz="1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pl-PL" sz="1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l-PL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ROZKOJARZENIE  PAT.  POŁĄCZEŃ   ODRUCHOWYCH</a:t>
            </a:r>
          </a:p>
          <a:p>
            <a:pPr algn="l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l-PL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  NIEPRAWIDŁOWEJ   K  S </a:t>
            </a:r>
          </a:p>
          <a:p>
            <a:pPr algn="l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pl-PL" sz="1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pl-PL" sz="1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pl-PL" sz="1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pl-PL" sz="1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l-PL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TWORZENIE  PRAWIDŁOWYCH    POŁĄCZEŃ  KOROWYCH   Z  </a:t>
            </a:r>
          </a:p>
          <a:p>
            <a:pPr algn="l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l-PL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PRAWIDŁOWĄ   K  S</a:t>
            </a:r>
          </a:p>
        </p:txBody>
      </p:sp>
      <p:sp>
        <p:nvSpPr>
          <p:cNvPr id="102410" name="Text Box 10"/>
          <p:cNvSpPr txBox="1">
            <a:spLocks noChangeArrowheads="1"/>
          </p:cNvSpPr>
          <p:nvPr/>
        </p:nvSpPr>
        <p:spPr bwMode="auto">
          <a:xfrm>
            <a:off x="3132138" y="333375"/>
            <a:ext cx="3124200" cy="376238"/>
          </a:xfrm>
          <a:prstGeom prst="rect">
            <a:avLst/>
          </a:prstGeom>
          <a:gradFill rotWithShape="0">
            <a:gsLst>
              <a:gs pos="0">
                <a:srgbClr val="3399FF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pl-PL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INIEKCJA  BTA</a:t>
            </a:r>
          </a:p>
        </p:txBody>
      </p:sp>
      <p:sp>
        <p:nvSpPr>
          <p:cNvPr id="102411" name="Text Box 11"/>
          <p:cNvSpPr txBox="1">
            <a:spLocks noChangeArrowheads="1"/>
          </p:cNvSpPr>
          <p:nvPr/>
        </p:nvSpPr>
        <p:spPr bwMode="auto">
          <a:xfrm>
            <a:off x="2209800" y="1066800"/>
            <a:ext cx="4800600" cy="376238"/>
          </a:xfrm>
          <a:prstGeom prst="rect">
            <a:avLst/>
          </a:prstGeom>
          <a:gradFill rotWithShape="0">
            <a:gsLst>
              <a:gs pos="0">
                <a:srgbClr val="3399FF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pl-PL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PORAŻENIE  NADCZYNNEGO  MIĘŚNIA</a:t>
            </a:r>
          </a:p>
        </p:txBody>
      </p:sp>
      <p:sp>
        <p:nvSpPr>
          <p:cNvPr id="34828" name="AutoShape 12"/>
          <p:cNvSpPr>
            <a:spLocks noChangeArrowheads="1"/>
          </p:cNvSpPr>
          <p:nvPr/>
        </p:nvSpPr>
        <p:spPr bwMode="auto">
          <a:xfrm>
            <a:off x="8172450" y="1916113"/>
            <a:ext cx="228600" cy="304800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l-PL">
              <a:latin typeface="Calibri" pitchFamily="34" charset="0"/>
            </a:endParaRPr>
          </a:p>
        </p:txBody>
      </p:sp>
      <p:sp>
        <p:nvSpPr>
          <p:cNvPr id="102413" name="Text Box 13"/>
          <p:cNvSpPr txBox="1">
            <a:spLocks noChangeArrowheads="1"/>
          </p:cNvSpPr>
          <p:nvPr/>
        </p:nvSpPr>
        <p:spPr bwMode="auto">
          <a:xfrm>
            <a:off x="2133600" y="6100763"/>
            <a:ext cx="4343400" cy="376237"/>
          </a:xfrm>
          <a:prstGeom prst="rect">
            <a:avLst/>
          </a:prstGeom>
          <a:gradFill rotWithShape="0">
            <a:gsLst>
              <a:gs pos="0">
                <a:srgbClr val="3399FF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pl-PL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ROZWÓJ   WIDZENIA  OBUOCZNEGO</a:t>
            </a:r>
          </a:p>
        </p:txBody>
      </p:sp>
      <p:sp>
        <p:nvSpPr>
          <p:cNvPr id="34830" name="Line 14"/>
          <p:cNvSpPr>
            <a:spLocks noChangeShapeType="1"/>
          </p:cNvSpPr>
          <p:nvPr/>
        </p:nvSpPr>
        <p:spPr bwMode="auto">
          <a:xfrm>
            <a:off x="4495800" y="685800"/>
            <a:ext cx="0" cy="381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l-PL"/>
          </a:p>
        </p:txBody>
      </p:sp>
      <p:sp>
        <p:nvSpPr>
          <p:cNvPr id="34831" name="Line 15"/>
          <p:cNvSpPr>
            <a:spLocks noChangeShapeType="1"/>
          </p:cNvSpPr>
          <p:nvPr/>
        </p:nvSpPr>
        <p:spPr bwMode="auto">
          <a:xfrm>
            <a:off x="5257800" y="1447800"/>
            <a:ext cx="762000" cy="381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l-PL"/>
          </a:p>
        </p:txBody>
      </p:sp>
      <p:sp>
        <p:nvSpPr>
          <p:cNvPr id="34832" name="Line 16"/>
          <p:cNvSpPr>
            <a:spLocks noChangeShapeType="1"/>
          </p:cNvSpPr>
          <p:nvPr/>
        </p:nvSpPr>
        <p:spPr bwMode="auto">
          <a:xfrm flipH="1">
            <a:off x="2819400" y="1447800"/>
            <a:ext cx="1371600" cy="685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l-PL"/>
          </a:p>
        </p:txBody>
      </p:sp>
      <p:sp>
        <p:nvSpPr>
          <p:cNvPr id="34833" name="Line 17"/>
          <p:cNvSpPr>
            <a:spLocks noChangeShapeType="1"/>
          </p:cNvSpPr>
          <p:nvPr/>
        </p:nvSpPr>
        <p:spPr bwMode="auto">
          <a:xfrm>
            <a:off x="6629400" y="2438400"/>
            <a:ext cx="0" cy="609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l-PL"/>
          </a:p>
        </p:txBody>
      </p:sp>
      <p:sp>
        <p:nvSpPr>
          <p:cNvPr id="34834" name="Line 18"/>
          <p:cNvSpPr>
            <a:spLocks noChangeShapeType="1"/>
          </p:cNvSpPr>
          <p:nvPr/>
        </p:nvSpPr>
        <p:spPr bwMode="auto">
          <a:xfrm>
            <a:off x="1981200" y="2971800"/>
            <a:ext cx="0" cy="381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l-PL"/>
          </a:p>
        </p:txBody>
      </p:sp>
      <p:sp>
        <p:nvSpPr>
          <p:cNvPr id="34835" name="Line 19"/>
          <p:cNvSpPr>
            <a:spLocks noChangeShapeType="1"/>
          </p:cNvSpPr>
          <p:nvPr/>
        </p:nvSpPr>
        <p:spPr bwMode="auto">
          <a:xfrm flipH="1">
            <a:off x="4572000" y="5562600"/>
            <a:ext cx="167640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l-PL"/>
          </a:p>
        </p:txBody>
      </p:sp>
      <p:sp>
        <p:nvSpPr>
          <p:cNvPr id="34836" name="Line 20"/>
          <p:cNvSpPr>
            <a:spLocks noChangeShapeType="1"/>
          </p:cNvSpPr>
          <p:nvPr/>
        </p:nvSpPr>
        <p:spPr bwMode="auto">
          <a:xfrm>
            <a:off x="2133600" y="5181600"/>
            <a:ext cx="1447800" cy="838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l-PL"/>
          </a:p>
        </p:txBody>
      </p:sp>
      <p:sp>
        <p:nvSpPr>
          <p:cNvPr id="34837" name="Line 21"/>
          <p:cNvSpPr>
            <a:spLocks noChangeShapeType="1"/>
          </p:cNvSpPr>
          <p:nvPr/>
        </p:nvSpPr>
        <p:spPr bwMode="auto">
          <a:xfrm>
            <a:off x="1981200" y="4191000"/>
            <a:ext cx="0" cy="381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l-PL"/>
          </a:p>
        </p:txBody>
      </p:sp>
      <p:sp>
        <p:nvSpPr>
          <p:cNvPr id="34838" name="Line 22"/>
          <p:cNvSpPr>
            <a:spLocks noChangeShapeType="1"/>
          </p:cNvSpPr>
          <p:nvPr/>
        </p:nvSpPr>
        <p:spPr bwMode="auto">
          <a:xfrm>
            <a:off x="6629400" y="4114800"/>
            <a:ext cx="0" cy="533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ZNIECZULENIE OGÓLNE</a:t>
            </a:r>
            <a:endParaRPr lang="pl-PL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2771" name="Picture 2" descr="D:\Moje dokumenty\EWA\oper- botox-zdj\DSC002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23813" y="1700213"/>
            <a:ext cx="9167813" cy="5157787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58903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INIEKCJA BOTOX</a:t>
            </a:r>
            <a:endParaRPr lang="pl-PL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3795" name="Picture 2" descr="D:\Moje dokumenty\EWA\oper- botox-zdj\DSC002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052736"/>
            <a:ext cx="9088486" cy="5112568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INIEKCJA BOTOX</a:t>
            </a:r>
            <a:endParaRPr lang="pl-PL" sz="3600" dirty="0">
              <a:solidFill>
                <a:srgbClr val="FFFF00"/>
              </a:solidFill>
            </a:endParaRPr>
          </a:p>
        </p:txBody>
      </p:sp>
      <p:pic>
        <p:nvPicPr>
          <p:cNvPr id="4" name="Injekcja botuliny III.mpg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259632" y="1196752"/>
            <a:ext cx="6768752" cy="553806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-171450"/>
            <a:ext cx="7772400" cy="13144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WNIOSKI</a:t>
            </a:r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836613"/>
            <a:ext cx="8915400" cy="6021387"/>
          </a:xfrm>
        </p:spPr>
        <p:txBody>
          <a:bodyPr rtlCol="0">
            <a:normAutofit fontScale="92500" lnSpcReduction="10000"/>
          </a:bodyPr>
          <a:lstStyle/>
          <a:p>
            <a:pPr algn="l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l-PL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                          TOKSYNA BOTULINOWA  W  LECZENIU</a:t>
            </a:r>
          </a:p>
          <a:p>
            <a:pPr algn="l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l-PL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                                ZEZA SKOŚNEGO U DZIECI JEST </a:t>
            </a:r>
          </a:p>
          <a:p>
            <a:pPr algn="l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pl-PL" sz="1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  <a:p>
            <a:pPr algn="l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l-PL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                </a:t>
            </a:r>
            <a:r>
              <a:rPr lang="pl-PL" sz="1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&gt;  MAŁO  INWAZYJNA  DLA  PACJENTA</a:t>
            </a:r>
          </a:p>
          <a:p>
            <a:pPr algn="l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pl-PL" sz="1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                &gt;  PROSTA  W  WYKONANIU</a:t>
            </a:r>
          </a:p>
          <a:p>
            <a:pPr algn="l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pl-PL" sz="1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                &gt;  INIEKCJE  MOGĄ  BYĆ  POWTARZANE  KILKAKROTNIE.</a:t>
            </a:r>
          </a:p>
          <a:p>
            <a:pPr algn="l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pl-PL" sz="1800" b="1" dirty="0" smtClean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  <a:p>
            <a:pPr algn="l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pl-PL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      </a:t>
            </a:r>
            <a:r>
              <a:rPr lang="pl-PL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METODA  ŁĄCZY  W  SOBIE  </a:t>
            </a:r>
            <a:r>
              <a:rPr lang="pl-PL" sz="1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2 </a:t>
            </a:r>
            <a:r>
              <a:rPr lang="pl-PL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 RODZAJE  LECZENIA  ZEZA </a:t>
            </a:r>
          </a:p>
          <a:p>
            <a:pPr algn="l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pl-PL" sz="1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  <a:p>
            <a:pPr algn="l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pl-PL" sz="1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                          1. METODĘ  LOKALIZACYJNĄ  Z  PRYZMATAMI</a:t>
            </a:r>
          </a:p>
          <a:p>
            <a:pPr algn="l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pl-PL" sz="1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                          2. METODĘ  OPERACYJNĄ</a:t>
            </a:r>
          </a:p>
          <a:p>
            <a:pPr algn="l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pl-PL" sz="1800" b="1" dirty="0" smtClean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  <a:p>
            <a:pPr algn="l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pl-PL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JEST ONA BARDZIEJ </a:t>
            </a:r>
            <a:r>
              <a:rPr lang="pl-PL" sz="1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SKUTECZNA</a:t>
            </a:r>
            <a:r>
              <a:rPr lang="pl-PL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 </a:t>
            </a:r>
            <a:r>
              <a:rPr lang="pl-PL" sz="1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NIŻ LECZENIE ZACHOWAWCZE  </a:t>
            </a:r>
            <a:r>
              <a:rPr lang="pl-PL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(ĆWICZENIA ORTOPTYCZNE + METODA LOKALIZACYJNA Z PRYZMATAMI)</a:t>
            </a:r>
          </a:p>
          <a:p>
            <a:pPr algn="l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pl-PL" sz="1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  <a:p>
            <a:pPr algn="l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pl-PL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 ORAZ BARDZIEJ </a:t>
            </a:r>
            <a:r>
              <a:rPr lang="pl-PL" sz="1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FIZJOLOGICZNA NIŻ LECZENIE OPERACYJNE</a:t>
            </a:r>
            <a:r>
              <a:rPr lang="pl-PL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. </a:t>
            </a:r>
          </a:p>
          <a:p>
            <a:pPr algn="l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pl-PL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STWARZA JĄC ODPOWIEDNIE WARUNKI ANATOMICZNE DLA ROZWOJU </a:t>
            </a:r>
          </a:p>
          <a:p>
            <a:pPr algn="l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pl-PL" sz="1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  <a:p>
            <a:pPr algn="l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l-PL" sz="1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                  &gt;  PRAWIDŁOWYCH   ODRUCHÓW   LOKALIZACYJNYCH</a:t>
            </a:r>
          </a:p>
          <a:p>
            <a:pPr algn="l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l-PL" sz="1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                  &gt;  NOWYCH  POŁĄCZEŃ   KOROWYCH   Z   PRAWIDŁOWĄ       </a:t>
            </a:r>
          </a:p>
          <a:p>
            <a:pPr algn="l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l-PL" sz="1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                      KORESPONDECJĄ   SIATKÓWKOWĄ</a:t>
            </a:r>
          </a:p>
          <a:p>
            <a:pPr algn="l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pl-PL" sz="1800" b="1" dirty="0" smtClean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  <a:p>
            <a:pPr algn="l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l-PL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UMOŻLIWIAJĄC   ROZWÓJ   WIDZENIA   OBUOCZNEGO </a:t>
            </a:r>
            <a:r>
              <a:rPr lang="pl-PL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	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-396552" y="188640"/>
            <a:ext cx="9540552" cy="1228998"/>
          </a:xfrm>
        </p:spPr>
        <p:txBody>
          <a:bodyPr/>
          <a:lstStyle/>
          <a:p>
            <a:r>
              <a:rPr lang="pl-P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NIEDOCZYNNOŚĆ </a:t>
            </a:r>
            <a:br>
              <a:rPr lang="pl-P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M.SKOŚNEGO GÓRNEGO          </a:t>
            </a:r>
            <a:r>
              <a:rPr lang="pl-PL" sz="2000" dirty="0" err="1" smtClean="0"/>
              <a:t>Str.Obl.Inf</a:t>
            </a:r>
            <a:r>
              <a:rPr lang="pl-PL" sz="2000" dirty="0" smtClean="0"/>
              <a:t>.</a:t>
            </a:r>
            <a:br>
              <a:rPr lang="pl-PL" sz="2000" dirty="0" smtClean="0"/>
            </a:br>
            <a:r>
              <a:rPr lang="pl-P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l-PL" sz="3600" dirty="0">
              <a:solidFill>
                <a:srgbClr val="FFFF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1268760"/>
            <a:ext cx="9144000" cy="4857403"/>
          </a:xfrm>
        </p:spPr>
        <p:txBody>
          <a:bodyPr/>
          <a:lstStyle/>
          <a:p>
            <a:pPr>
              <a:buNone/>
            </a:pPr>
            <a:r>
              <a:rPr lang="pl-PL" dirty="0" smtClean="0"/>
              <a:t>  </a:t>
            </a:r>
            <a:r>
              <a:rPr lang="pl-PL" sz="2400" dirty="0" smtClean="0"/>
              <a:t>może być to:</a:t>
            </a:r>
          </a:p>
          <a:p>
            <a:pPr>
              <a:buNone/>
            </a:pPr>
            <a:r>
              <a:rPr lang="pl-PL" dirty="0" smtClean="0"/>
              <a:t>  - </a:t>
            </a:r>
            <a:r>
              <a:rPr lang="pl-PL" sz="2400" dirty="0" smtClean="0"/>
              <a:t>wrodzone porażenie </a:t>
            </a:r>
            <a:r>
              <a:rPr lang="pl-PL" sz="2400" dirty="0" err="1" smtClean="0"/>
              <a:t>n.bloczkowego</a:t>
            </a:r>
            <a:r>
              <a:rPr lang="pl-PL" sz="2400" dirty="0" smtClean="0"/>
              <a:t>/IV/pień mózgu</a:t>
            </a:r>
          </a:p>
          <a:p>
            <a:pPr>
              <a:buNone/>
            </a:pPr>
            <a:r>
              <a:rPr lang="pl-PL" sz="2400" dirty="0" smtClean="0"/>
              <a:t>  - pourazowe porażenie </a:t>
            </a:r>
            <a:r>
              <a:rPr lang="pl-PL" sz="2400" dirty="0" err="1" smtClean="0"/>
              <a:t>n.bloczkowego</a:t>
            </a:r>
            <a:endParaRPr lang="pl-PL" sz="2400" dirty="0" smtClean="0"/>
          </a:p>
          <a:p>
            <a:pPr>
              <a:buNone/>
            </a:pPr>
            <a:r>
              <a:rPr lang="pl-PL" sz="2400" dirty="0" smtClean="0"/>
              <a:t>  - neurologicznie uwarunkowane porażenie </a:t>
            </a:r>
            <a:r>
              <a:rPr lang="pl-PL" sz="2400" dirty="0" err="1" smtClean="0"/>
              <a:t>n.bloczkowego</a:t>
            </a:r>
            <a:r>
              <a:rPr lang="pl-PL" sz="2400" dirty="0" smtClean="0"/>
              <a:t>/guzy ,stany </a:t>
            </a:r>
            <a:r>
              <a:rPr lang="pl-PL" sz="2400" dirty="0" err="1" smtClean="0"/>
              <a:t>zapalne,ch.naczyniowe</a:t>
            </a:r>
            <a:r>
              <a:rPr lang="pl-PL" sz="2400" dirty="0" smtClean="0"/>
              <a:t> mózgu/</a:t>
            </a:r>
          </a:p>
          <a:p>
            <a:pPr>
              <a:buNone/>
            </a:pPr>
            <a:r>
              <a:rPr lang="pl-PL" sz="2400" dirty="0" smtClean="0"/>
              <a:t>   - wrodzony brak lub niedorozwój </a:t>
            </a:r>
            <a:r>
              <a:rPr lang="pl-PL" sz="2400" dirty="0" err="1" smtClean="0"/>
              <a:t>m.skośnego</a:t>
            </a:r>
            <a:r>
              <a:rPr lang="pl-PL" sz="2400" dirty="0" smtClean="0"/>
              <a:t> górnego lub jego ścięgna/</a:t>
            </a:r>
            <a:r>
              <a:rPr lang="pl-PL" sz="2400" dirty="0" err="1" smtClean="0"/>
              <a:t>z.mózgowo-twarzowe,z.Browna</a:t>
            </a:r>
            <a:r>
              <a:rPr lang="pl-PL" dirty="0" smtClean="0"/>
              <a:t>/</a:t>
            </a:r>
          </a:p>
          <a:p>
            <a:endParaRPr lang="pl-PL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4869160"/>
            <a:ext cx="4443893" cy="1518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-243408"/>
            <a:ext cx="8229600" cy="1661046"/>
          </a:xfrm>
        </p:spPr>
        <p:txBody>
          <a:bodyPr/>
          <a:lstStyle/>
          <a:p>
            <a:r>
              <a:rPr lang="pl-P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PIŚMIENNICTWO</a:t>
            </a:r>
            <a:endParaRPr lang="pl-PL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1124744"/>
            <a:ext cx="9144000" cy="5733256"/>
          </a:xfrm>
        </p:spPr>
        <p:txBody>
          <a:bodyPr/>
          <a:lstStyle/>
          <a:p>
            <a:pPr>
              <a:buNone/>
            </a:pPr>
            <a:r>
              <a:rPr lang="pl-PL" dirty="0" err="1" smtClean="0"/>
              <a:t>Original</a:t>
            </a:r>
            <a:r>
              <a:rPr lang="pl-PL" dirty="0" smtClean="0"/>
              <a:t> </a:t>
            </a:r>
            <a:r>
              <a:rPr lang="pl-PL" dirty="0" err="1" smtClean="0"/>
              <a:t>Article</a:t>
            </a:r>
            <a:r>
              <a:rPr lang="pl-PL" dirty="0" smtClean="0"/>
              <a:t> </a:t>
            </a:r>
            <a:r>
              <a:rPr lang="en-US" dirty="0" smtClean="0"/>
              <a:t>Success rates of </a:t>
            </a:r>
            <a:r>
              <a:rPr lang="en-US" dirty="0" err="1" smtClean="0"/>
              <a:t>botulinum</a:t>
            </a:r>
            <a:r>
              <a:rPr lang="en-US" dirty="0" smtClean="0"/>
              <a:t> toxin in</a:t>
            </a:r>
            <a:r>
              <a:rPr lang="pl-PL" dirty="0" smtClean="0"/>
              <a:t> </a:t>
            </a:r>
            <a:r>
              <a:rPr lang="en-US" dirty="0" smtClean="0"/>
              <a:t>different types of strabismus and</a:t>
            </a:r>
            <a:r>
              <a:rPr lang="pl-PL" dirty="0" smtClean="0"/>
              <a:t> </a:t>
            </a:r>
            <a:r>
              <a:rPr lang="pl-PL" dirty="0" err="1" smtClean="0"/>
              <a:t>dose</a:t>
            </a:r>
            <a:r>
              <a:rPr lang="pl-PL" dirty="0" smtClean="0"/>
              <a:t> </a:t>
            </a:r>
            <a:r>
              <a:rPr lang="pl-PL" dirty="0" err="1" smtClean="0"/>
              <a:t>effect</a:t>
            </a:r>
            <a:endParaRPr lang="pl-PL" dirty="0" smtClean="0"/>
          </a:p>
          <a:p>
            <a:pPr>
              <a:buNone/>
            </a:pPr>
            <a:r>
              <a:rPr lang="pl-PL" sz="2400" dirty="0" err="1" smtClean="0"/>
              <a:t>Leyla</a:t>
            </a:r>
            <a:r>
              <a:rPr lang="pl-PL" sz="2400" dirty="0" smtClean="0"/>
              <a:t> </a:t>
            </a:r>
            <a:r>
              <a:rPr lang="pl-PL" sz="2400" dirty="0" err="1" smtClean="0"/>
              <a:t>Niyaz</a:t>
            </a:r>
            <a:r>
              <a:rPr lang="pl-PL" sz="2400" dirty="0" smtClean="0"/>
              <a:t>, </a:t>
            </a:r>
            <a:r>
              <a:rPr lang="pl-PL" sz="2400" dirty="0" err="1" smtClean="0"/>
              <a:t>Volkan</a:t>
            </a:r>
            <a:r>
              <a:rPr lang="pl-PL" sz="2400" dirty="0" smtClean="0"/>
              <a:t> </a:t>
            </a:r>
            <a:r>
              <a:rPr lang="pl-PL" sz="2400" dirty="0" err="1" smtClean="0"/>
              <a:t>Yeter</a:t>
            </a:r>
            <a:r>
              <a:rPr lang="pl-PL" sz="2400" dirty="0" smtClean="0"/>
              <a:t>, </a:t>
            </a:r>
            <a:r>
              <a:rPr lang="pl-PL" sz="2400" dirty="0" err="1" smtClean="0"/>
              <a:t>Cihangir</a:t>
            </a:r>
            <a:r>
              <a:rPr lang="pl-PL" sz="2400" dirty="0" smtClean="0"/>
              <a:t> </a:t>
            </a:r>
            <a:r>
              <a:rPr lang="pl-PL" sz="2400" dirty="0" err="1" smtClean="0"/>
              <a:t>Beldagli</a:t>
            </a:r>
            <a:r>
              <a:rPr lang="pl-PL" sz="2400" dirty="0" smtClean="0"/>
              <a:t>. </a:t>
            </a:r>
            <a:r>
              <a:rPr lang="en-US" sz="2400" dirty="0" smtClean="0"/>
              <a:t>Can J </a:t>
            </a:r>
            <a:r>
              <a:rPr lang="en-US" sz="2400" dirty="0" err="1" smtClean="0"/>
              <a:t>Ophthalmol</a:t>
            </a:r>
            <a:r>
              <a:rPr lang="en-US" sz="2400" dirty="0" smtClean="0"/>
              <a:t> Volume&amp;, Number&amp;,&amp;2021</a:t>
            </a:r>
            <a:endParaRPr lang="pl-PL" sz="2400" dirty="0" smtClean="0"/>
          </a:p>
          <a:p>
            <a:pPr>
              <a:buNone/>
            </a:pPr>
            <a:r>
              <a:rPr lang="pl-PL" dirty="0" err="1" smtClean="0"/>
              <a:t>Botulinum</a:t>
            </a:r>
            <a:r>
              <a:rPr lang="pl-PL" dirty="0" smtClean="0"/>
              <a:t> </a:t>
            </a:r>
            <a:r>
              <a:rPr lang="pl-PL" dirty="0" err="1" smtClean="0"/>
              <a:t>toxin-A</a:t>
            </a:r>
            <a:r>
              <a:rPr lang="pl-PL" dirty="0" smtClean="0"/>
              <a:t> </a:t>
            </a:r>
            <a:r>
              <a:rPr lang="en-US" dirty="0" smtClean="0"/>
              <a:t>injection in </a:t>
            </a:r>
            <a:r>
              <a:rPr lang="en-US" dirty="0" err="1" smtClean="0"/>
              <a:t>esotropic</a:t>
            </a:r>
            <a:r>
              <a:rPr lang="en-US" dirty="0" smtClean="0"/>
              <a:t> Duane syndrome patients up to 2 years</a:t>
            </a:r>
            <a:r>
              <a:rPr lang="pl-PL" dirty="0" smtClean="0"/>
              <a:t> </a:t>
            </a:r>
            <a:r>
              <a:rPr lang="en-US" dirty="0" smtClean="0"/>
              <a:t>of age.</a:t>
            </a:r>
            <a:endParaRPr lang="pl-PL" dirty="0" smtClean="0"/>
          </a:p>
          <a:p>
            <a:pPr>
              <a:buNone/>
            </a:pPr>
            <a:r>
              <a:rPr lang="pl-PL" sz="2400" dirty="0" err="1" smtClean="0"/>
              <a:t>Sener</a:t>
            </a:r>
            <a:r>
              <a:rPr lang="pl-PL" sz="2400" dirty="0" smtClean="0"/>
              <a:t> EC, </a:t>
            </a:r>
            <a:r>
              <a:rPr lang="pl-PL" sz="2400" dirty="0" err="1" smtClean="0"/>
              <a:t>Yilmaz</a:t>
            </a:r>
            <a:r>
              <a:rPr lang="pl-PL" sz="2400" dirty="0" smtClean="0"/>
              <a:t> PT, </a:t>
            </a:r>
            <a:r>
              <a:rPr lang="pl-PL" sz="2400" dirty="0" err="1" smtClean="0"/>
              <a:t>Fatihoglu</a:t>
            </a:r>
            <a:r>
              <a:rPr lang="pl-PL" sz="2400" dirty="0" smtClean="0"/>
              <a:t> EOU</a:t>
            </a:r>
            <a:r>
              <a:rPr lang="en-US" sz="2400" dirty="0" smtClean="0"/>
              <a:t>J AAPOS 2019;23 25.e14</a:t>
            </a:r>
            <a:endParaRPr lang="pl-PL" sz="2400" dirty="0" smtClean="0"/>
          </a:p>
          <a:p>
            <a:pPr>
              <a:buNone/>
            </a:pPr>
            <a:r>
              <a:rPr lang="en-US" dirty="0" err="1" smtClean="0"/>
              <a:t>Botulinum</a:t>
            </a:r>
            <a:r>
              <a:rPr lang="en-US" dirty="0" smtClean="0"/>
              <a:t> toxin injection into </a:t>
            </a:r>
            <a:r>
              <a:rPr lang="en-US" dirty="0" err="1" smtClean="0"/>
              <a:t>extraocular</a:t>
            </a:r>
            <a:r>
              <a:rPr lang="en-US" dirty="0" smtClean="0"/>
              <a:t> muscles</a:t>
            </a:r>
            <a:r>
              <a:rPr lang="pl-PL" dirty="0" smtClean="0"/>
              <a:t> </a:t>
            </a:r>
            <a:r>
              <a:rPr lang="en-US" dirty="0" smtClean="0"/>
              <a:t>as an alternative to strabismus surgery.</a:t>
            </a:r>
            <a:endParaRPr lang="pl-PL" dirty="0" smtClean="0"/>
          </a:p>
          <a:p>
            <a:pPr>
              <a:buNone/>
            </a:pPr>
            <a:r>
              <a:rPr lang="en-US" dirty="0" smtClean="0"/>
              <a:t> </a:t>
            </a:r>
            <a:r>
              <a:rPr lang="en-US" sz="2400" dirty="0" smtClean="0"/>
              <a:t>Scott AB</a:t>
            </a:r>
            <a:r>
              <a:rPr lang="pl-PL" sz="2400" dirty="0" smtClean="0"/>
              <a:t>.</a:t>
            </a:r>
            <a:r>
              <a:rPr lang="en-US" sz="2400" dirty="0" smtClean="0"/>
              <a:t>Ophthalmology</a:t>
            </a:r>
            <a:r>
              <a:rPr lang="pl-PL" sz="2400" dirty="0" smtClean="0"/>
              <a:t>1980;87:1044–9.</a:t>
            </a:r>
          </a:p>
          <a:p>
            <a:pPr>
              <a:buNone/>
            </a:pPr>
            <a:r>
              <a:rPr lang="pl-PL" sz="2400" dirty="0" smtClean="0"/>
              <a:t> </a:t>
            </a:r>
            <a:endParaRPr lang="pl-PL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>
          <a:xfrm>
            <a:off x="142875" y="1282700"/>
            <a:ext cx="8893175" cy="3441700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210000"/>
              </a:lnSpc>
              <a:spcAft>
                <a:spcPts val="0"/>
              </a:spcAft>
              <a:defRPr/>
            </a:pPr>
            <a:r>
              <a:rPr lang="pl-PL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OPERACYJNE  LECZENIE  ZEZA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0"/>
            <a:ext cx="8642350" cy="68072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WSKAZANIA DO OPERACJI</a:t>
            </a:r>
            <a:endParaRPr lang="pl-PL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8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pl-PL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l-PL" sz="3300" dirty="0" smtClean="0">
                <a:latin typeface="Arial Black" pitchFamily="34" charset="0"/>
              </a:rPr>
              <a:t>*  wielkość kąta zeza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l-PL" sz="3300" dirty="0" smtClean="0">
                <a:latin typeface="Arial Black" pitchFamily="34" charset="0"/>
              </a:rPr>
              <a:t>*  analiza ruchów czynnych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l-PL" sz="3300" dirty="0" smtClean="0">
                <a:latin typeface="Arial Black" pitchFamily="34" charset="0"/>
              </a:rPr>
              <a:t>*  bierna ruchomość gałki ocznej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l-PL" sz="3300" dirty="0" smtClean="0">
                <a:latin typeface="Arial Black" pitchFamily="34" charset="0"/>
              </a:rPr>
              <a:t>*  ostrość wzroku 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l-PL" sz="3300" dirty="0" smtClean="0">
                <a:latin typeface="Arial Black" pitchFamily="34" charset="0"/>
              </a:rPr>
              <a:t>*  wada refrakcji 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l-PL" sz="3300" dirty="0" smtClean="0">
                <a:latin typeface="Arial Black" pitchFamily="34" charset="0"/>
              </a:rPr>
              <a:t>*  szerokość szpary powiekowej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l-PL" sz="3300" dirty="0" smtClean="0">
                <a:latin typeface="Arial Black" pitchFamily="34" charset="0"/>
              </a:rPr>
              <a:t>*  stan widzenia obuocznego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l-PL" sz="3300" dirty="0" smtClean="0">
                <a:latin typeface="Arial Black" pitchFamily="34" charset="0"/>
              </a:rPr>
              <a:t>*  obecność amblyopii 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l-PL" sz="3300" dirty="0" smtClean="0">
                <a:latin typeface="Arial Black" pitchFamily="34" charset="0"/>
              </a:rPr>
              <a:t>*  dwojenie pooperacyjne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pl-PL" sz="3300" dirty="0">
              <a:latin typeface="Arial Black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TECHNIKI OPERACJI ZEZA</a:t>
            </a:r>
            <a:endParaRPr lang="pl-PL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052513"/>
            <a:ext cx="8686800" cy="5805487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l-PL" dirty="0" smtClean="0"/>
              <a:t> 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l-PL" dirty="0" smtClean="0">
                <a:solidFill>
                  <a:srgbClr val="FF0000"/>
                </a:solidFill>
                <a:latin typeface="Arial Black" pitchFamily="34" charset="0"/>
              </a:rPr>
              <a:t>metoda operacji - indywidualna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pl-PL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l-PL" dirty="0" smtClean="0">
                <a:solidFill>
                  <a:srgbClr val="FF0000"/>
                </a:solidFill>
                <a:latin typeface="Arial Black" pitchFamily="34" charset="0"/>
              </a:rPr>
              <a:t>technika operacji – oszczędzająca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pl-PL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l-PL" dirty="0" smtClean="0">
                <a:solidFill>
                  <a:srgbClr val="FF0000"/>
                </a:solidFill>
                <a:latin typeface="Arial Black" pitchFamily="34" charset="0"/>
              </a:rPr>
              <a:t>starannie obliczony zakres zabiegu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pl-PL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l-PL" dirty="0" smtClean="0">
                <a:solidFill>
                  <a:srgbClr val="FF0000"/>
                </a:solidFill>
                <a:latin typeface="Arial Black" pitchFamily="34" charset="0"/>
              </a:rPr>
              <a:t>rozłożenie zabiegów  na kilka etapów - w przypadkach  trudnych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pl-PL" sz="45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pl-PL" sz="62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-396552" y="260648"/>
            <a:ext cx="9900592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RODZAJE OPERACJI ZEZA SKOŚN</a:t>
            </a:r>
            <a:r>
              <a:rPr lang="pl-PL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EG</a:t>
            </a:r>
            <a:r>
              <a:rPr lang="pl-P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</a:t>
            </a:r>
            <a:endParaRPr lang="pl-PL" sz="3600" dirty="0">
              <a:solidFill>
                <a:srgbClr val="FFFF00"/>
              </a:solidFill>
              <a:latin typeface="Arial Black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544616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l-PL" sz="4000" b="1" dirty="0" smtClean="0">
                <a:solidFill>
                  <a:srgbClr val="FF0000"/>
                </a:solidFill>
                <a:latin typeface="Arial Black" pitchFamily="34" charset="0"/>
              </a:rPr>
              <a:t>        </a:t>
            </a:r>
            <a:r>
              <a:rPr lang="pl-PL" sz="4600" b="1" dirty="0" smtClean="0">
                <a:solidFill>
                  <a:srgbClr val="FF0000"/>
                </a:solidFill>
                <a:latin typeface="Arial Black" pitchFamily="34" charset="0"/>
              </a:rPr>
              <a:t>Osłabienie mięśnia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l-PL" sz="4000" b="1" dirty="0" smtClean="0">
                <a:solidFill>
                  <a:srgbClr val="FF0000"/>
                </a:solidFill>
              </a:rPr>
              <a:t>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l-PL" b="1" dirty="0" smtClean="0">
                <a:solidFill>
                  <a:srgbClr val="7030A0"/>
                </a:solidFill>
                <a:latin typeface="Arial Black" pitchFamily="34" charset="0"/>
                <a:cs typeface="Arial" pitchFamily="34" charset="0"/>
              </a:rPr>
              <a:t>* cofnięcie (</a:t>
            </a:r>
            <a:r>
              <a:rPr lang="pl-PL" b="1" dirty="0" err="1" smtClean="0">
                <a:solidFill>
                  <a:srgbClr val="7030A0"/>
                </a:solidFill>
                <a:latin typeface="Arial Black" pitchFamily="34" charset="0"/>
                <a:cs typeface="Arial" pitchFamily="34" charset="0"/>
              </a:rPr>
              <a:t>recessio</a:t>
            </a:r>
            <a:r>
              <a:rPr lang="pl-PL" b="1" dirty="0" smtClean="0">
                <a:solidFill>
                  <a:srgbClr val="7030A0"/>
                </a:solidFill>
                <a:latin typeface="Arial Black" pitchFamily="34" charset="0"/>
                <a:cs typeface="Arial" pitchFamily="34" charset="0"/>
              </a:rPr>
              <a:t> 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l-PL" b="1" dirty="0" smtClean="0">
                <a:solidFill>
                  <a:srgbClr val="7030A0"/>
                </a:solidFill>
                <a:latin typeface="Arial Black" pitchFamily="34" charset="0"/>
                <a:cs typeface="Arial" pitchFamily="34" charset="0"/>
              </a:rPr>
              <a:t>* wydłużenie (</a:t>
            </a:r>
            <a:r>
              <a:rPr lang="en-US" b="1" dirty="0" err="1" smtClean="0">
                <a:solidFill>
                  <a:srgbClr val="7030A0"/>
                </a:solidFill>
                <a:latin typeface="Arial Black" pitchFamily="34" charset="0"/>
                <a:cs typeface="Arial" pitchFamily="34" charset="0"/>
              </a:rPr>
              <a:t>tenotomia</a:t>
            </a:r>
            <a:r>
              <a:rPr lang="pl-PL" b="1" dirty="0" smtClean="0">
                <a:solidFill>
                  <a:srgbClr val="7030A0"/>
                </a:solidFill>
                <a:latin typeface="Arial Black" pitchFamily="34" charset="0"/>
                <a:cs typeface="Arial" pitchFamily="34" charset="0"/>
              </a:rPr>
              <a:t> </a:t>
            </a:r>
            <a:r>
              <a:rPr lang="pl-PL" b="1" dirty="0" err="1" smtClean="0">
                <a:solidFill>
                  <a:srgbClr val="7030A0"/>
                </a:solidFill>
                <a:latin typeface="Arial Black" pitchFamily="34" charset="0"/>
                <a:cs typeface="Arial" pitchFamily="34" charset="0"/>
              </a:rPr>
              <a:t>partialis</a:t>
            </a:r>
            <a:r>
              <a:rPr lang="pl-PL" b="1" dirty="0" smtClean="0">
                <a:solidFill>
                  <a:srgbClr val="7030A0"/>
                </a:solidFill>
                <a:latin typeface="Arial Black" pitchFamily="34" charset="0"/>
                <a:cs typeface="Arial" pitchFamily="34" charset="0"/>
              </a:rPr>
              <a:t>)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err="1" smtClean="0">
                <a:solidFill>
                  <a:srgbClr val="7030A0"/>
                </a:solidFill>
                <a:latin typeface="Arial Black" pitchFamily="34" charset="0"/>
                <a:cs typeface="Arial" pitchFamily="34" charset="0"/>
              </a:rPr>
              <a:t>przecięcie</a:t>
            </a:r>
            <a:r>
              <a:rPr lang="en-US" b="1" dirty="0" smtClean="0">
                <a:solidFill>
                  <a:srgbClr val="7030A0"/>
                </a:solidFill>
                <a:latin typeface="Arial Black" pitchFamily="34" charset="0"/>
                <a:cs typeface="Arial" pitchFamily="34" charset="0"/>
              </a:rPr>
              <a:t> (</a:t>
            </a:r>
            <a:r>
              <a:rPr lang="en-US" b="1" dirty="0" err="1" smtClean="0">
                <a:solidFill>
                  <a:srgbClr val="7030A0"/>
                </a:solidFill>
                <a:latin typeface="Arial Black" pitchFamily="34" charset="0"/>
                <a:cs typeface="Arial" pitchFamily="34" charset="0"/>
              </a:rPr>
              <a:t>tenotomia</a:t>
            </a:r>
            <a:r>
              <a:rPr lang="pl-PL" b="1" dirty="0" smtClean="0">
                <a:solidFill>
                  <a:srgbClr val="7030A0"/>
                </a:solidFill>
                <a:latin typeface="Arial Black" pitchFamily="34" charset="0"/>
                <a:cs typeface="Arial" pitchFamily="34" charset="0"/>
              </a:rPr>
              <a:t>)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pl-PL" b="1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b="1" dirty="0" smtClean="0">
                <a:solidFill>
                  <a:srgbClr val="FF0000"/>
                </a:solidFill>
              </a:rPr>
              <a:t>             </a:t>
            </a:r>
            <a:r>
              <a:rPr lang="pl-PL" sz="4600" b="1" dirty="0" smtClean="0">
                <a:solidFill>
                  <a:srgbClr val="FF0000"/>
                </a:solidFill>
                <a:latin typeface="Arial Black" pitchFamily="34" charset="0"/>
              </a:rPr>
              <a:t>Wzmocnienie mięśnia</a:t>
            </a:r>
          </a:p>
          <a:p>
            <a:pPr eaLnBrk="1" fontAlgn="auto" hangingPunct="1">
              <a:spcAft>
                <a:spcPts val="0"/>
              </a:spcAft>
              <a:buNone/>
              <a:defRPr/>
            </a:pPr>
            <a:endParaRPr lang="pl-PL" b="1" dirty="0" smtClean="0">
              <a:solidFill>
                <a:srgbClr val="7030A0"/>
              </a:solidFill>
              <a:latin typeface="Arial Black" pitchFamily="34" charset="0"/>
            </a:endParaRPr>
          </a:p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pl-PL" b="1" dirty="0" smtClean="0">
                <a:solidFill>
                  <a:srgbClr val="7030A0"/>
                </a:solidFill>
                <a:latin typeface="Arial Black" pitchFamily="34" charset="0"/>
              </a:rPr>
              <a:t>* sfałdowanie ( </a:t>
            </a:r>
            <a:r>
              <a:rPr lang="pl-PL" b="1" dirty="0" err="1" smtClean="0">
                <a:solidFill>
                  <a:srgbClr val="7030A0"/>
                </a:solidFill>
                <a:latin typeface="Arial Black" pitchFamily="34" charset="0"/>
              </a:rPr>
              <a:t>plicatio</a:t>
            </a:r>
            <a:r>
              <a:rPr lang="pl-PL" b="1" dirty="0" smtClean="0">
                <a:solidFill>
                  <a:srgbClr val="7030A0"/>
                </a:solidFill>
                <a:latin typeface="Arial Black" pitchFamily="34" charset="0"/>
              </a:rPr>
              <a:t> )</a:t>
            </a:r>
            <a:endParaRPr lang="pl-PL" b="1" dirty="0" smtClean="0">
              <a:solidFill>
                <a:srgbClr val="FF0000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l-PL" b="1" dirty="0" smtClean="0">
                <a:solidFill>
                  <a:srgbClr val="7030A0"/>
                </a:solidFill>
                <a:latin typeface="Arial Black" pitchFamily="34" charset="0"/>
              </a:rPr>
              <a:t>*przesunięcie do przodu ( </a:t>
            </a:r>
            <a:r>
              <a:rPr lang="pl-PL" b="1" dirty="0" err="1" smtClean="0">
                <a:solidFill>
                  <a:srgbClr val="7030A0"/>
                </a:solidFill>
                <a:latin typeface="Arial Black" pitchFamily="34" charset="0"/>
              </a:rPr>
              <a:t>antepositio</a:t>
            </a:r>
            <a:r>
              <a:rPr lang="pl-PL" b="1" dirty="0" smtClean="0">
                <a:solidFill>
                  <a:srgbClr val="7030A0"/>
                </a:solidFill>
                <a:latin typeface="Arial Black" pitchFamily="34" charset="0"/>
              </a:rPr>
              <a:t> )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pl-PL" b="1" dirty="0" smtClean="0">
              <a:solidFill>
                <a:srgbClr val="7030A0"/>
              </a:solidFill>
              <a:latin typeface="Arial Black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pl-PL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l-PL" smtClean="0"/>
          </a:p>
        </p:txBody>
      </p:sp>
      <p:pic>
        <p:nvPicPr>
          <p:cNvPr id="44035" name="Picture 2" descr="D:\Moje dokumenty\EWA\Zez zdj z operacji\DSC0150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2417" r="12115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TENOTOMIA</a:t>
            </a:r>
            <a:endParaRPr lang="pl-PL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8131" name="Picture 2" descr="C:\Documents and Settings\User\Pulpit\Zdj oper z. skosn- tenot.cz ęściowa9.10.2010\DSC022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8313" y="1554163"/>
            <a:ext cx="8126412" cy="45720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TENOTOMIA</a:t>
            </a:r>
            <a:endParaRPr lang="pl-PL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Tenotomia totalis.mpg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547664" y="1387931"/>
            <a:ext cx="6624736" cy="542023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TENOTOMIA PARTIALIS</a:t>
            </a:r>
            <a:endParaRPr lang="pl-PL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Tenotomia partialis.mpg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403648" y="1270100"/>
            <a:ext cx="6829656" cy="55879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PIERWOTNA  NADCZYNNOŚĆ </a:t>
            </a:r>
            <a:br>
              <a:rPr lang="pl-P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M. SKOŚNEGO  GÓRNEGO   </a:t>
            </a:r>
            <a:r>
              <a:rPr lang="pl-PL" sz="2000" dirty="0" err="1" smtClean="0"/>
              <a:t>Str.Ob.Sup</a:t>
            </a:r>
            <a:r>
              <a:rPr lang="pl-PL" sz="2000" dirty="0" smtClean="0"/>
              <a:t>.</a:t>
            </a:r>
            <a:br>
              <a:rPr lang="pl-PL" sz="2000" dirty="0" smtClean="0"/>
            </a:br>
            <a:endParaRPr lang="pl-PL" sz="20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/>
          <a:lstStyle/>
          <a:p>
            <a:r>
              <a:rPr lang="pl-PL" dirty="0" smtClean="0"/>
              <a:t>-wrodzona</a:t>
            </a:r>
          </a:p>
          <a:p>
            <a:r>
              <a:rPr lang="pl-PL" dirty="0" smtClean="0"/>
              <a:t>-powodować może- niedoczynność </a:t>
            </a:r>
            <a:r>
              <a:rPr lang="pl-PL" dirty="0" err="1" smtClean="0"/>
              <a:t>m.skośnego</a:t>
            </a:r>
            <a:r>
              <a:rPr lang="pl-PL" dirty="0" smtClean="0"/>
              <a:t> dolnego </a:t>
            </a:r>
            <a:r>
              <a:rPr lang="pl-PL" dirty="0" err="1" smtClean="0"/>
              <a:t>homolateralnego</a:t>
            </a:r>
            <a:r>
              <a:rPr lang="pl-PL" dirty="0" smtClean="0"/>
              <a:t> antagonisty</a:t>
            </a:r>
          </a:p>
          <a:p>
            <a:r>
              <a:rPr lang="pl-PL" dirty="0" smtClean="0"/>
              <a:t>może występować zez poziomy </a:t>
            </a:r>
            <a:r>
              <a:rPr lang="pl-PL" dirty="0" err="1" smtClean="0"/>
              <a:t>A-eso,exo</a:t>
            </a:r>
            <a:r>
              <a:rPr lang="pl-PL" dirty="0" smtClean="0"/>
              <a:t>-</a:t>
            </a:r>
          </a:p>
          <a:p>
            <a:endParaRPr lang="pl-PL" dirty="0" smtClean="0"/>
          </a:p>
          <a:p>
            <a:pPr>
              <a:buNone/>
            </a:pPr>
            <a:endParaRPr lang="pl-PL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4653136"/>
            <a:ext cx="4443893" cy="1518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ANTEPOSITIO</a:t>
            </a:r>
            <a:endParaRPr lang="pl-PL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03" name="Picture 2" descr="D:\Moje dokumenty\EWA\ZEZ-zdj\x-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54163" y="1600200"/>
            <a:ext cx="6035675" cy="4525963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8313" y="-242888"/>
            <a:ext cx="8229600" cy="17192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PLICATIO</a:t>
            </a:r>
            <a:endParaRPr lang="pl-PL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2227" name="Picture 2" descr="D:\Moje dokumenty\EWA\ZEZ-zdj\X-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27088" y="1054100"/>
            <a:ext cx="7486650" cy="5614988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PLICATIO</a:t>
            </a:r>
            <a:endParaRPr lang="pl-PL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3251" name="Symbol zastępczy zawartości 3" descr="Obliq"/>
          <p:cNvPicPr>
            <a:picLocks noGrp="1"/>
          </p:cNvPicPr>
          <p:nvPr>
            <p:ph idx="1"/>
          </p:nvPr>
        </p:nvPicPr>
        <p:blipFill>
          <a:blip r:embed="rId2" cstate="print"/>
          <a:srcRect l="7143" r="16704" b="7895"/>
          <a:stretch>
            <a:fillRect/>
          </a:stretch>
        </p:blipFill>
        <p:spPr>
          <a:xfrm>
            <a:off x="611188" y="1196975"/>
            <a:ext cx="7632700" cy="5184775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1115616" y="0"/>
            <a:ext cx="77048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    ĆWICZENIA </a:t>
            </a:r>
            <a:r>
              <a:rPr lang="pl-PL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ORTOPTYCZNE</a:t>
            </a:r>
            <a:endParaRPr lang="pl-PL" sz="3600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1026" name="Picture 2" descr="C:\Users\Ewa\Desktop\20230821_182115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 l="15183"/>
          <a:stretch>
            <a:fillRect/>
          </a:stretch>
        </p:blipFill>
        <p:spPr bwMode="auto">
          <a:xfrm rot="5400000">
            <a:off x="1358013" y="1170379"/>
            <a:ext cx="5544616" cy="473326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60649"/>
            <a:ext cx="8229600" cy="1296144"/>
          </a:xfrm>
        </p:spPr>
        <p:txBody>
          <a:bodyPr/>
          <a:lstStyle/>
          <a:p>
            <a:pPr eaLnBrk="1" hangingPunct="1"/>
            <a:r>
              <a:rPr lang="pl-PL" dirty="0" smtClean="0">
                <a:solidFill>
                  <a:srgbClr val="FFFF00"/>
                </a:solidFill>
                <a:latin typeface="Arial Black" pitchFamily="34" charset="0"/>
              </a:rPr>
              <a:t>DZIĘKUJĘ  ZA  UWAGĘ</a:t>
            </a:r>
          </a:p>
        </p:txBody>
      </p:sp>
      <p:pic>
        <p:nvPicPr>
          <p:cNvPr id="9" name="Picture 2" descr="\\Ewalap\d\EWA\Dowód osobisty (format cyfrowy)-492x633 px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1361783"/>
            <a:ext cx="4176464" cy="537337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/>
          <a:lstStyle/>
          <a:p>
            <a:r>
              <a:rPr lang="pl-P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WTÓRNA  NADCZYNNOŚĆ </a:t>
            </a:r>
            <a:br>
              <a:rPr lang="pl-P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M. SKOŚNEGO  GÓRNEGO   </a:t>
            </a:r>
            <a:r>
              <a:rPr lang="pl-PL" sz="2000" dirty="0" err="1" smtClean="0"/>
              <a:t>Str.Obl.Sup</a:t>
            </a:r>
            <a:endParaRPr lang="pl-PL" sz="20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1600200"/>
            <a:ext cx="9036496" cy="5257800"/>
          </a:xfrm>
        </p:spPr>
        <p:txBody>
          <a:bodyPr/>
          <a:lstStyle/>
          <a:p>
            <a:r>
              <a:rPr lang="pl-PL" dirty="0" smtClean="0"/>
              <a:t>-</a:t>
            </a:r>
            <a:r>
              <a:rPr lang="pl-PL" sz="3600" dirty="0" smtClean="0"/>
              <a:t>niedowład ,porażenie </a:t>
            </a:r>
            <a:r>
              <a:rPr lang="pl-PL" sz="3600" dirty="0" err="1" smtClean="0"/>
              <a:t>m.skośnego</a:t>
            </a:r>
            <a:r>
              <a:rPr lang="pl-PL" sz="3600" dirty="0" smtClean="0"/>
              <a:t> dolnego </a:t>
            </a:r>
            <a:r>
              <a:rPr lang="pl-PL" sz="3600" dirty="0" err="1" smtClean="0"/>
              <a:t>homolateralnego</a:t>
            </a:r>
            <a:r>
              <a:rPr lang="pl-PL" sz="3600" dirty="0" smtClean="0"/>
              <a:t> antagonisty</a:t>
            </a:r>
          </a:p>
          <a:p>
            <a:r>
              <a:rPr lang="pl-PL" sz="3600" dirty="0" smtClean="0"/>
              <a:t>- przy </a:t>
            </a:r>
            <a:r>
              <a:rPr lang="pl-PL" sz="3600" dirty="0" err="1" smtClean="0"/>
              <a:t>fix</a:t>
            </a:r>
            <a:r>
              <a:rPr lang="pl-PL" sz="3600" dirty="0" smtClean="0"/>
              <a:t> zdrowym- </a:t>
            </a:r>
            <a:r>
              <a:rPr lang="pl-PL" sz="3600" dirty="0" err="1" smtClean="0"/>
              <a:t>hypo</a:t>
            </a:r>
            <a:r>
              <a:rPr lang="pl-PL" sz="3600" dirty="0" smtClean="0"/>
              <a:t> oka chorego</a:t>
            </a:r>
          </a:p>
          <a:p>
            <a:r>
              <a:rPr lang="pl-PL" sz="3600" dirty="0" smtClean="0"/>
              <a:t>-może występować zez poziomy </a:t>
            </a:r>
            <a:r>
              <a:rPr lang="pl-PL" sz="3600" dirty="0" err="1" smtClean="0"/>
              <a:t>A-eso,exo</a:t>
            </a:r>
            <a:endParaRPr lang="pl-PL" sz="3600" dirty="0" smtClean="0"/>
          </a:p>
          <a:p>
            <a:endParaRPr lang="pl-PL" sz="3600" dirty="0" smtClean="0"/>
          </a:p>
          <a:p>
            <a:endParaRPr lang="pl-PL" sz="36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5085184"/>
            <a:ext cx="4443893" cy="1518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rostokąt 4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dirty="0" smtClean="0"/>
              <a:t>.</a:t>
            </a:r>
            <a:br>
              <a:rPr lang="pl-PL" dirty="0" smtClean="0"/>
            </a:br>
            <a:endParaRPr lang="pl-PL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NIEDOCZYNNOŚĆ </a:t>
            </a:r>
            <a:br>
              <a:rPr lang="pl-P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M.SKOŚNEGO DOLNEGO   </a:t>
            </a:r>
            <a:r>
              <a:rPr lang="pl-PL" sz="2000" dirty="0" err="1" smtClean="0"/>
              <a:t>Str.Obl.Sup</a:t>
            </a:r>
            <a:r>
              <a:rPr lang="pl-PL" sz="2000" dirty="0" smtClean="0"/>
              <a:t/>
            </a:r>
            <a:br>
              <a:rPr lang="pl-PL" sz="2000" dirty="0" smtClean="0"/>
            </a:br>
            <a:endParaRPr lang="pl-PL" sz="20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/>
          <a:lstStyle/>
          <a:p>
            <a:r>
              <a:rPr lang="pl-PL" dirty="0" smtClean="0"/>
              <a:t>-nadczynność </a:t>
            </a:r>
            <a:r>
              <a:rPr lang="pl-PL" dirty="0" err="1" smtClean="0"/>
              <a:t>m.skośnego</a:t>
            </a:r>
            <a:r>
              <a:rPr lang="pl-PL" dirty="0" smtClean="0"/>
              <a:t> górnego </a:t>
            </a:r>
            <a:r>
              <a:rPr lang="pl-PL" dirty="0" err="1" smtClean="0"/>
              <a:t>homolateralnego</a:t>
            </a:r>
            <a:r>
              <a:rPr lang="pl-PL" dirty="0" smtClean="0"/>
              <a:t> antagonisty</a:t>
            </a:r>
          </a:p>
          <a:p>
            <a:r>
              <a:rPr lang="pl-PL" dirty="0" smtClean="0"/>
              <a:t>-przy </a:t>
            </a:r>
            <a:r>
              <a:rPr lang="pl-PL" dirty="0" err="1" smtClean="0"/>
              <a:t>fix</a:t>
            </a:r>
            <a:r>
              <a:rPr lang="pl-PL" dirty="0" smtClean="0"/>
              <a:t> zdrowym- </a:t>
            </a:r>
            <a:r>
              <a:rPr lang="pl-PL" dirty="0" err="1" smtClean="0"/>
              <a:t>hypo</a:t>
            </a:r>
            <a:r>
              <a:rPr lang="pl-PL" dirty="0" smtClean="0"/>
              <a:t> oka chorego</a:t>
            </a:r>
          </a:p>
          <a:p>
            <a:r>
              <a:rPr lang="pl-PL" dirty="0" smtClean="0"/>
              <a:t>- może występować zez poziomy </a:t>
            </a:r>
            <a:r>
              <a:rPr lang="pl-PL" dirty="0" err="1" smtClean="0"/>
              <a:t>A-exo</a:t>
            </a:r>
            <a:r>
              <a:rPr lang="pl-PL" dirty="0" smtClean="0"/>
              <a:t> /&gt;</a:t>
            </a:r>
            <a:r>
              <a:rPr lang="pl-PL" dirty="0" err="1" smtClean="0"/>
              <a:t>elevatio</a:t>
            </a:r>
            <a:r>
              <a:rPr lang="pl-PL" dirty="0" smtClean="0"/>
              <a:t> </a:t>
            </a:r>
            <a:r>
              <a:rPr lang="pl-PL" dirty="0" err="1" smtClean="0"/>
              <a:t>in</a:t>
            </a:r>
            <a:r>
              <a:rPr lang="pl-PL" dirty="0" smtClean="0"/>
              <a:t> </a:t>
            </a:r>
            <a:r>
              <a:rPr lang="pl-PL" dirty="0" err="1" smtClean="0"/>
              <a:t>abductio</a:t>
            </a:r>
            <a:r>
              <a:rPr lang="pl-PL" dirty="0" smtClean="0"/>
              <a:t> niż w </a:t>
            </a:r>
            <a:r>
              <a:rPr lang="pl-PL" dirty="0" err="1" smtClean="0"/>
              <a:t>adductio</a:t>
            </a:r>
            <a:r>
              <a:rPr lang="pl-PL" dirty="0" smtClean="0"/>
              <a:t>/</a:t>
            </a:r>
          </a:p>
          <a:p>
            <a:endParaRPr lang="pl-PL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4869160"/>
            <a:ext cx="4443893" cy="1518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Zez skośny dolny</a:t>
            </a:r>
            <a:br>
              <a:rPr lang="pl-P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/</a:t>
            </a:r>
            <a:r>
              <a:rPr lang="pl-PL" sz="3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strabismus</a:t>
            </a:r>
            <a:r>
              <a:rPr lang="pl-P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3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obliquus</a:t>
            </a:r>
            <a:r>
              <a:rPr lang="pl-P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3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inferioris</a:t>
            </a:r>
            <a:r>
              <a:rPr lang="pl-PL" sz="3600" dirty="0" smtClean="0">
                <a:solidFill>
                  <a:srgbClr val="FFFF00"/>
                </a:solidFill>
              </a:rPr>
              <a:t>/</a:t>
            </a:r>
            <a:endParaRPr lang="pl-PL" sz="3600" dirty="0">
              <a:solidFill>
                <a:srgbClr val="FFFF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7504" y="1600200"/>
            <a:ext cx="9036496" cy="5257800"/>
          </a:xfrm>
        </p:spPr>
        <p:txBody>
          <a:bodyPr/>
          <a:lstStyle/>
          <a:p>
            <a:pPr>
              <a:buNone/>
            </a:pPr>
            <a:r>
              <a:rPr lang="pl-PL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DIAGNOSTYKA</a:t>
            </a:r>
          </a:p>
          <a:p>
            <a:pPr>
              <a:buNone/>
            </a:pPr>
            <a:r>
              <a:rPr lang="pl-PL" dirty="0" smtClean="0"/>
              <a:t>-</a:t>
            </a:r>
            <a:r>
              <a:rPr lang="pl-PL" sz="2000" dirty="0" smtClean="0"/>
              <a:t>analiza ruchu w 9 kierunkach spojrzenia</a:t>
            </a:r>
          </a:p>
          <a:p>
            <a:pPr>
              <a:buNone/>
            </a:pPr>
            <a:r>
              <a:rPr lang="pl-PL" sz="2000" dirty="0" smtClean="0"/>
              <a:t>-</a:t>
            </a:r>
            <a:r>
              <a:rPr lang="pl-PL" sz="2000" dirty="0" err="1" smtClean="0"/>
              <a:t>torticollis</a:t>
            </a:r>
            <a:r>
              <a:rPr lang="pl-PL" sz="2000" dirty="0" smtClean="0"/>
              <a:t> </a:t>
            </a:r>
            <a:r>
              <a:rPr lang="pl-PL" sz="2000" dirty="0" err="1" smtClean="0"/>
              <a:t>ocularis</a:t>
            </a:r>
            <a:endParaRPr lang="pl-PL" sz="2000" dirty="0" smtClean="0"/>
          </a:p>
          <a:p>
            <a:pPr>
              <a:buNone/>
            </a:pPr>
            <a:r>
              <a:rPr lang="pl-PL" sz="2000" dirty="0" smtClean="0"/>
              <a:t>-</a:t>
            </a:r>
            <a:r>
              <a:rPr lang="pl-PL" sz="2000" dirty="0" err="1" smtClean="0"/>
              <a:t>cover</a:t>
            </a:r>
            <a:r>
              <a:rPr lang="pl-PL" sz="2000" dirty="0" smtClean="0"/>
              <a:t> test/DVD –ruch dryfujący/</a:t>
            </a:r>
          </a:p>
          <a:p>
            <a:pPr>
              <a:buNone/>
            </a:pPr>
            <a:r>
              <a:rPr lang="pl-PL" sz="2000" dirty="0" smtClean="0"/>
              <a:t>-test </a:t>
            </a:r>
            <a:r>
              <a:rPr lang="pl-PL" sz="2000" dirty="0" err="1" smtClean="0"/>
              <a:t>Maddoxa</a:t>
            </a:r>
            <a:r>
              <a:rPr lang="pl-PL" sz="2000" dirty="0" smtClean="0"/>
              <a:t>/pomiar </a:t>
            </a:r>
            <a:r>
              <a:rPr lang="pl-PL" sz="2000" dirty="0" err="1" smtClean="0"/>
              <a:t>cyclorotacji</a:t>
            </a:r>
            <a:r>
              <a:rPr lang="pl-PL" sz="2000" dirty="0" smtClean="0"/>
              <a:t>/</a:t>
            </a:r>
          </a:p>
          <a:p>
            <a:pPr>
              <a:buNone/>
            </a:pPr>
            <a:r>
              <a:rPr lang="pl-PL" sz="2000" dirty="0" smtClean="0"/>
              <a:t>-ekran Hessa</a:t>
            </a:r>
          </a:p>
          <a:p>
            <a:pPr>
              <a:buNone/>
            </a:pPr>
            <a:r>
              <a:rPr lang="pl-PL" sz="2000" dirty="0" smtClean="0"/>
              <a:t>-test </a:t>
            </a:r>
            <a:r>
              <a:rPr lang="pl-PL" sz="2000" dirty="0" err="1" smtClean="0"/>
              <a:t>Bielschowsky’ego</a:t>
            </a:r>
            <a:endParaRPr lang="pl-PL" sz="2000" dirty="0" smtClean="0"/>
          </a:p>
          <a:p>
            <a:pPr>
              <a:buNone/>
            </a:pPr>
            <a:r>
              <a:rPr lang="pl-PL" sz="2000" dirty="0" smtClean="0"/>
              <a:t>-badanie diplopii</a:t>
            </a:r>
          </a:p>
          <a:p>
            <a:pPr>
              <a:buNone/>
            </a:pPr>
            <a:r>
              <a:rPr lang="pl-PL" sz="2000" dirty="0" smtClean="0"/>
              <a:t>-test </a:t>
            </a:r>
            <a:r>
              <a:rPr lang="pl-PL" sz="2000" dirty="0" err="1" smtClean="0"/>
              <a:t>Parksa</a:t>
            </a:r>
            <a:r>
              <a:rPr lang="pl-PL" sz="2000" dirty="0" smtClean="0"/>
              <a:t> 3*/</a:t>
            </a:r>
            <a:r>
              <a:rPr lang="pl-PL" sz="2000" dirty="0" err="1" smtClean="0"/>
              <a:t>sub</a:t>
            </a:r>
            <a:r>
              <a:rPr lang="pl-PL" sz="2000" dirty="0" smtClean="0"/>
              <a:t>/</a:t>
            </a:r>
          </a:p>
          <a:p>
            <a:pPr>
              <a:buNone/>
            </a:pPr>
            <a:r>
              <a:rPr lang="pl-PL" sz="2000" dirty="0" smtClean="0"/>
              <a:t>-</a:t>
            </a:r>
            <a:r>
              <a:rPr lang="pl-PL" sz="1800" dirty="0" err="1" smtClean="0"/>
              <a:t>OCT-cyclocheck</a:t>
            </a:r>
            <a:r>
              <a:rPr lang="pl-PL" sz="1800" dirty="0" smtClean="0"/>
              <a:t/>
            </a:r>
            <a:br>
              <a:rPr lang="pl-PL" sz="1800" dirty="0" smtClean="0"/>
            </a:br>
            <a:endParaRPr lang="pl-PL" sz="1800" dirty="0" smtClean="0"/>
          </a:p>
          <a:p>
            <a:pPr>
              <a:buNone/>
            </a:pPr>
            <a:endParaRPr lang="pl-PL" sz="2000" dirty="0" smtClean="0"/>
          </a:p>
          <a:p>
            <a:pPr>
              <a:buNone/>
            </a:pPr>
            <a:endParaRPr lang="pl-PL" dirty="0" smtClean="0"/>
          </a:p>
          <a:p>
            <a:endParaRPr lang="pl-PL" dirty="0"/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00107" y="5229200"/>
            <a:ext cx="4443893" cy="1518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22573</TotalTime>
  <Words>906</Words>
  <Application>Microsoft Office PowerPoint</Application>
  <PresentationFormat>Pokaz na ekranie (4:3)</PresentationFormat>
  <Paragraphs>258</Paragraphs>
  <Slides>64</Slides>
  <Notes>1</Notes>
  <HiddenSlides>0</HiddenSlides>
  <MMClips>8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64</vt:i4>
      </vt:variant>
    </vt:vector>
  </HeadingPairs>
  <TitlesOfParts>
    <vt:vector size="65" baseType="lpstr">
      <vt:lpstr>Motyw pakietu Office</vt:lpstr>
      <vt:lpstr>DIAGNOSTYKA I LECZENIE    ZEZA SKOŚNEGO</vt:lpstr>
      <vt:lpstr>RODZAJE ZEZÓW SKOŚNYCH</vt:lpstr>
      <vt:lpstr>PIERWOTNA  NADCZYNNOŚĆ  M. SKOŚNEGO  DOLNEGO</vt:lpstr>
      <vt:lpstr> WTÓRNA  NADCZYNNOŚĆ               M. SKOŚNEGO  DOLNEGO      Str.Obl.Inf. </vt:lpstr>
      <vt:lpstr> NIEDOCZYNNOŚĆ                      M.SKOŚNEGO GÓRNEGO          Str.Obl.Inf.  </vt:lpstr>
      <vt:lpstr>PIERWOTNA  NADCZYNNOŚĆ                 M. SKOŚNEGO  GÓRNEGO   Str.Ob.Sup. </vt:lpstr>
      <vt:lpstr>WTÓRNA  NADCZYNNOŚĆ                  M. SKOŚNEGO  GÓRNEGO   Str.Obl.Sup</vt:lpstr>
      <vt:lpstr>NIEDOCZYNNOŚĆ                 M.SKOŚNEGO DOLNEGO   Str.Obl.Sup </vt:lpstr>
      <vt:lpstr> Zez skośny dolny      /strabismus obliquus inferioris/</vt:lpstr>
      <vt:lpstr> Zez skośny dolny      /strabismus obliquus inferioris/</vt:lpstr>
      <vt:lpstr>Badanie ruchu w 9 kierunkach spojrzenia</vt:lpstr>
      <vt:lpstr>TORTICOLLIS  OCULARIS </vt:lpstr>
      <vt:lpstr>COVER TEST /DVD –RUCH DRYFUJĄCY/ </vt:lpstr>
      <vt:lpstr>TEST MADDOXA /POMIAR CYCLOROTACJI/ </vt:lpstr>
      <vt:lpstr>TEST BIELSCHOWSKI </vt:lpstr>
      <vt:lpstr>   EKRAN  HESSA  </vt:lpstr>
      <vt:lpstr>BADANIE  DIPLOPII </vt:lpstr>
      <vt:lpstr>TEST PARKSA 3*/SUB/ </vt:lpstr>
      <vt:lpstr>CYCLOCHECK </vt:lpstr>
      <vt:lpstr>CYCLOCHECK </vt:lpstr>
      <vt:lpstr> Zez skośny górny      /strabismus obliquus superioris/</vt:lpstr>
      <vt:lpstr> Zez skośny górny      /strabismus obliquus superioris/</vt:lpstr>
      <vt:lpstr>Badanie ruchu w 9 kierunkach spojrzenia</vt:lpstr>
      <vt:lpstr>TORTICOLLIS  OCULARIS </vt:lpstr>
      <vt:lpstr>COVER TEST  </vt:lpstr>
      <vt:lpstr>TEST MADDOXA /POMIAR CYCLOROTACJI/ </vt:lpstr>
      <vt:lpstr>   EKRAN  HESSA  </vt:lpstr>
      <vt:lpstr>BADANIE  DIPLOPII</vt:lpstr>
      <vt:lpstr> TEST PARKSA 3*/SUB/ </vt:lpstr>
      <vt:lpstr>CYCLOCHECK </vt:lpstr>
      <vt:lpstr>Slajd 31</vt:lpstr>
      <vt:lpstr>LECZENIE ZEZA</vt:lpstr>
      <vt:lpstr>LECZENIE ZEZA</vt:lpstr>
      <vt:lpstr>LECZENIE AMBLYOPII</vt:lpstr>
      <vt:lpstr>LECZENIE AMBLYOPII</vt:lpstr>
      <vt:lpstr>LECZENIE AMBLYOPII</vt:lpstr>
      <vt:lpstr>LECZENIE AMBLYOPII</vt:lpstr>
      <vt:lpstr>ZASTOSOWANIE PRYZMATÓW</vt:lpstr>
      <vt:lpstr>ZASTOSOWANIE PRYZMATÓW</vt:lpstr>
      <vt:lpstr>Slajd 40</vt:lpstr>
      <vt:lpstr>HYPERKOREKCJA PRYZMATYCZNA</vt:lpstr>
      <vt:lpstr>Slajd 42</vt:lpstr>
      <vt:lpstr>ZASTOSOWANIE   INIEKCJI  TOKSYNY  BOTULINOWEJ A  </vt:lpstr>
      <vt:lpstr>MECHANIZM  DZIAŁANIA  LEKU</vt:lpstr>
      <vt:lpstr>ROZKURCZ  I  ROZLUŹNIENIE                      MIĘŚNIA  SKURCZ  HETEROLATERALNEGO  SYNEGRISTY  (P.  HERINGA)  USTAWIENIE  OCZU  NA  WPROST</vt:lpstr>
      <vt:lpstr>ZNIECZULENIE OGÓLNE</vt:lpstr>
      <vt:lpstr>INIEKCJA BOTOX</vt:lpstr>
      <vt:lpstr>INIEKCJA BOTOX</vt:lpstr>
      <vt:lpstr>WNIOSKI</vt:lpstr>
      <vt:lpstr>PIŚMIENNICTWO</vt:lpstr>
      <vt:lpstr>OPERACYJNE  LECZENIE  ZEZA</vt:lpstr>
      <vt:lpstr>Slajd 52</vt:lpstr>
      <vt:lpstr>WSKAZANIA DO OPERACJI</vt:lpstr>
      <vt:lpstr>TECHNIKI OPERACJI ZEZA</vt:lpstr>
      <vt:lpstr>RODZAJE OPERACJI ZEZA SKOŚNEGO</vt:lpstr>
      <vt:lpstr>Slajd 56</vt:lpstr>
      <vt:lpstr>TENOTOMIA</vt:lpstr>
      <vt:lpstr>TENOTOMIA</vt:lpstr>
      <vt:lpstr>TENOTOMIA PARTIALIS</vt:lpstr>
      <vt:lpstr>ANTEPOSITIO</vt:lpstr>
      <vt:lpstr>PLICATIO</vt:lpstr>
      <vt:lpstr>PLICATIO</vt:lpstr>
      <vt:lpstr>Slajd 63</vt:lpstr>
      <vt:lpstr>DZIĘKUJĘ  ZA  UWAGĘ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LECZENIE ZEZA</dc:title>
  <dc:creator>Marek</dc:creator>
  <cp:lastModifiedBy>Ewa</cp:lastModifiedBy>
  <cp:revision>321</cp:revision>
  <dcterms:modified xsi:type="dcterms:W3CDTF">2023-09-02T13:18:57Z</dcterms:modified>
</cp:coreProperties>
</file>